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46"/>
  </p:notesMasterIdLst>
  <p:handoutMasterIdLst>
    <p:handoutMasterId r:id="rId147"/>
  </p:handoutMasterIdLst>
  <p:sldIdLst>
    <p:sldId id="258" r:id="rId6"/>
    <p:sldId id="505" r:id="rId7"/>
    <p:sldId id="506" r:id="rId8"/>
    <p:sldId id="507" r:id="rId9"/>
    <p:sldId id="508" r:id="rId10"/>
    <p:sldId id="509" r:id="rId11"/>
    <p:sldId id="510" r:id="rId12"/>
    <p:sldId id="511" r:id="rId13"/>
    <p:sldId id="512" r:id="rId14"/>
    <p:sldId id="513" r:id="rId15"/>
    <p:sldId id="514" r:id="rId16"/>
    <p:sldId id="515" r:id="rId17"/>
    <p:sldId id="516" r:id="rId18"/>
    <p:sldId id="51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532" r:id="rId34"/>
    <p:sldId id="533" r:id="rId35"/>
    <p:sldId id="534" r:id="rId36"/>
    <p:sldId id="535" r:id="rId37"/>
    <p:sldId id="536" r:id="rId38"/>
    <p:sldId id="537" r:id="rId39"/>
    <p:sldId id="538" r:id="rId40"/>
    <p:sldId id="539" r:id="rId41"/>
    <p:sldId id="540" r:id="rId42"/>
    <p:sldId id="541" r:id="rId43"/>
    <p:sldId id="542" r:id="rId44"/>
    <p:sldId id="543" r:id="rId45"/>
    <p:sldId id="544" r:id="rId46"/>
    <p:sldId id="545" r:id="rId47"/>
    <p:sldId id="546" r:id="rId48"/>
    <p:sldId id="547" r:id="rId49"/>
    <p:sldId id="548" r:id="rId50"/>
    <p:sldId id="549" r:id="rId51"/>
    <p:sldId id="550" r:id="rId52"/>
    <p:sldId id="551" r:id="rId53"/>
    <p:sldId id="552" r:id="rId54"/>
    <p:sldId id="553" r:id="rId55"/>
    <p:sldId id="554" r:id="rId56"/>
    <p:sldId id="555" r:id="rId57"/>
    <p:sldId id="556" r:id="rId58"/>
    <p:sldId id="557" r:id="rId59"/>
    <p:sldId id="558" r:id="rId60"/>
    <p:sldId id="559" r:id="rId61"/>
    <p:sldId id="560" r:id="rId62"/>
    <p:sldId id="561" r:id="rId63"/>
    <p:sldId id="562" r:id="rId64"/>
    <p:sldId id="563" r:id="rId65"/>
    <p:sldId id="564" r:id="rId66"/>
    <p:sldId id="565" r:id="rId67"/>
    <p:sldId id="566" r:id="rId68"/>
    <p:sldId id="567" r:id="rId69"/>
    <p:sldId id="568" r:id="rId70"/>
    <p:sldId id="569" r:id="rId71"/>
    <p:sldId id="570" r:id="rId72"/>
    <p:sldId id="571" r:id="rId73"/>
    <p:sldId id="572" r:id="rId74"/>
    <p:sldId id="573" r:id="rId75"/>
    <p:sldId id="574" r:id="rId76"/>
    <p:sldId id="575" r:id="rId77"/>
    <p:sldId id="576" r:id="rId78"/>
    <p:sldId id="577" r:id="rId79"/>
    <p:sldId id="578" r:id="rId80"/>
    <p:sldId id="579" r:id="rId81"/>
    <p:sldId id="580" r:id="rId82"/>
    <p:sldId id="581" r:id="rId83"/>
    <p:sldId id="582" r:id="rId84"/>
    <p:sldId id="583" r:id="rId85"/>
    <p:sldId id="584" r:id="rId86"/>
    <p:sldId id="585" r:id="rId87"/>
    <p:sldId id="586" r:id="rId88"/>
    <p:sldId id="587" r:id="rId89"/>
    <p:sldId id="588" r:id="rId90"/>
    <p:sldId id="589" r:id="rId91"/>
    <p:sldId id="590" r:id="rId92"/>
    <p:sldId id="591" r:id="rId93"/>
    <p:sldId id="592" r:id="rId94"/>
    <p:sldId id="593" r:id="rId95"/>
    <p:sldId id="594" r:id="rId96"/>
    <p:sldId id="595" r:id="rId97"/>
    <p:sldId id="596" r:id="rId98"/>
    <p:sldId id="597" r:id="rId99"/>
    <p:sldId id="598" r:id="rId100"/>
    <p:sldId id="599" r:id="rId101"/>
    <p:sldId id="600" r:id="rId102"/>
    <p:sldId id="601" r:id="rId103"/>
    <p:sldId id="602" r:id="rId104"/>
    <p:sldId id="603" r:id="rId105"/>
    <p:sldId id="604" r:id="rId106"/>
    <p:sldId id="606" r:id="rId107"/>
    <p:sldId id="605" r:id="rId108"/>
    <p:sldId id="607" r:id="rId109"/>
    <p:sldId id="608" r:id="rId110"/>
    <p:sldId id="609" r:id="rId111"/>
    <p:sldId id="610" r:id="rId112"/>
    <p:sldId id="611" r:id="rId113"/>
    <p:sldId id="616" r:id="rId114"/>
    <p:sldId id="612" r:id="rId115"/>
    <p:sldId id="613" r:id="rId116"/>
    <p:sldId id="614" r:id="rId117"/>
    <p:sldId id="615" r:id="rId118"/>
    <p:sldId id="617" r:id="rId119"/>
    <p:sldId id="618" r:id="rId120"/>
    <p:sldId id="619" r:id="rId121"/>
    <p:sldId id="620" r:id="rId122"/>
    <p:sldId id="621" r:id="rId123"/>
    <p:sldId id="623" r:id="rId124"/>
    <p:sldId id="622" r:id="rId125"/>
    <p:sldId id="624" r:id="rId126"/>
    <p:sldId id="625" r:id="rId127"/>
    <p:sldId id="626" r:id="rId128"/>
    <p:sldId id="627" r:id="rId129"/>
    <p:sldId id="628" r:id="rId130"/>
    <p:sldId id="629" r:id="rId131"/>
    <p:sldId id="630" r:id="rId132"/>
    <p:sldId id="631" r:id="rId133"/>
    <p:sldId id="632" r:id="rId134"/>
    <p:sldId id="634" r:id="rId135"/>
    <p:sldId id="633" r:id="rId136"/>
    <p:sldId id="635" r:id="rId137"/>
    <p:sldId id="636" r:id="rId138"/>
    <p:sldId id="637" r:id="rId139"/>
    <p:sldId id="638" r:id="rId140"/>
    <p:sldId id="639" r:id="rId141"/>
    <p:sldId id="640" r:id="rId142"/>
    <p:sldId id="641" r:id="rId143"/>
    <p:sldId id="643" r:id="rId144"/>
    <p:sldId id="642" r:id="rId1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8064A2"/>
    <a:srgbClr val="3BDBC2"/>
    <a:srgbClr val="FFFFFF"/>
    <a:srgbClr val="F77462"/>
    <a:srgbClr val="1D76BA"/>
    <a:srgbClr val="2B928C"/>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5" autoAdjust="0"/>
    <p:restoredTop sz="76214" autoAdjust="0"/>
  </p:normalViewPr>
  <p:slideViewPr>
    <p:cSldViewPr>
      <p:cViewPr>
        <p:scale>
          <a:sx n="100" d="100"/>
          <a:sy n="100" d="100"/>
        </p:scale>
        <p:origin x="1818" y="264"/>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6614"/>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1_2" csCatId="accent1" phldr="1"/>
      <dgm:spPr/>
    </dgm:pt>
    <dgm:pt modelId="{E7A4E046-0A1F-4309-A358-AA56F659334F}">
      <dgm:prSet phldrT="[Text]"/>
      <dgm:spPr/>
      <dgm:t>
        <a:bodyPr/>
        <a:lstStyle/>
        <a:p>
          <a:r>
            <a:rPr lang="en-US" dirty="0"/>
            <a:t>Rescuer</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Persecutor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Persecutor</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2_2" csCatId="accent2" phldr="1"/>
      <dgm:spPr/>
    </dgm:pt>
    <dgm:pt modelId="{E7A4E046-0A1F-4309-A358-AA56F659334F}">
      <dgm:prSet phldrT="[Text]"/>
      <dgm:spPr/>
      <dgm:t>
        <a:bodyPr/>
        <a:lstStyle/>
        <a:p>
          <a:r>
            <a:rPr lang="en-US" dirty="0"/>
            <a:t>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Persecutor</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Victim</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3_2" csCatId="accent3" phldr="1"/>
      <dgm:spPr/>
    </dgm:pt>
    <dgm:pt modelId="{E7A4E046-0A1F-4309-A358-AA56F659334F}">
      <dgm:prSet phldrT="[Text]"/>
      <dgm:spPr/>
      <dgm:t>
        <a:bodyPr/>
        <a:lstStyle/>
        <a:p>
          <a:r>
            <a:rPr lang="en-US" dirty="0"/>
            <a:t>Persecuted 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Rescued Victim</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Persecuted 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3">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3">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3">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6A4568-7B00-4753-B029-4FD987328BA6}" type="doc">
      <dgm:prSet loTypeId="urn:microsoft.com/office/officeart/2005/8/layout/hChevron3" loCatId="process" qsTypeId="urn:microsoft.com/office/officeart/2005/8/quickstyle/simple1" qsCatId="simple" csTypeId="urn:microsoft.com/office/officeart/2005/8/colors/accent1_2" csCatId="accent1" phldr="1"/>
      <dgm:spPr/>
    </dgm:pt>
    <dgm:pt modelId="{FDAA54A6-FE6E-473D-8069-A1043FFE4881}">
      <dgm:prSet phldrT="[Text]"/>
      <dgm:spPr/>
      <dgm:t>
        <a:bodyPr/>
        <a:lstStyle/>
        <a:p>
          <a:r>
            <a:rPr lang="en-US" dirty="0"/>
            <a:t>Persecuted Victim</a:t>
          </a:r>
        </a:p>
      </dgm:t>
    </dgm:pt>
    <dgm:pt modelId="{FD7A8E37-36E1-4D7C-93C3-4F2B39B8390B}" type="parTrans" cxnId="{312197B1-FF02-4A5A-AC1C-F8C4D64A2EBB}">
      <dgm:prSet/>
      <dgm:spPr/>
      <dgm:t>
        <a:bodyPr/>
        <a:lstStyle/>
        <a:p>
          <a:endParaRPr lang="en-US"/>
        </a:p>
      </dgm:t>
    </dgm:pt>
    <dgm:pt modelId="{674FC321-11C7-4A16-95D3-1367B1777223}" type="sibTrans" cxnId="{312197B1-FF02-4A5A-AC1C-F8C4D64A2EBB}">
      <dgm:prSet/>
      <dgm:spPr/>
      <dgm:t>
        <a:bodyPr/>
        <a:lstStyle/>
        <a:p>
          <a:endParaRPr lang="en-US"/>
        </a:p>
      </dgm:t>
    </dgm:pt>
    <dgm:pt modelId="{D4FF9728-DBF6-464D-AE5B-17FC7D515720}">
      <dgm:prSet phldrT="[Text]"/>
      <dgm:spPr/>
      <dgm:t>
        <a:bodyPr/>
        <a:lstStyle/>
        <a:p>
          <a:r>
            <a:rPr lang="en-US" dirty="0"/>
            <a:t>Rescued Victim</a:t>
          </a:r>
        </a:p>
      </dgm:t>
    </dgm:pt>
    <dgm:pt modelId="{FA40338F-30DE-4A6E-8F46-A4426AA3F1A2}" type="parTrans" cxnId="{EFA189B5-9DED-4E49-93C6-55BA7501EEBA}">
      <dgm:prSet/>
      <dgm:spPr/>
      <dgm:t>
        <a:bodyPr/>
        <a:lstStyle/>
        <a:p>
          <a:endParaRPr lang="en-US"/>
        </a:p>
      </dgm:t>
    </dgm:pt>
    <dgm:pt modelId="{F82111AB-A08B-402E-B185-94D21C649BDD}" type="sibTrans" cxnId="{EFA189B5-9DED-4E49-93C6-55BA7501EEBA}">
      <dgm:prSet/>
      <dgm:spPr/>
      <dgm:t>
        <a:bodyPr/>
        <a:lstStyle/>
        <a:p>
          <a:endParaRPr lang="en-US"/>
        </a:p>
      </dgm:t>
    </dgm:pt>
    <dgm:pt modelId="{13B2BAA0-08E0-4313-B909-066FEEF7D1B6}">
      <dgm:prSet phldrT="[Text]"/>
      <dgm:spPr/>
      <dgm:t>
        <a:bodyPr/>
        <a:lstStyle/>
        <a:p>
          <a:r>
            <a:rPr lang="en-US" dirty="0"/>
            <a:t>Persecuted Victim</a:t>
          </a:r>
        </a:p>
      </dgm:t>
    </dgm:pt>
    <dgm:pt modelId="{C4FA8F39-8FBD-457F-9318-4E83E09C4414}" type="parTrans" cxnId="{7D280A55-6D76-4BBB-913E-7F05660F2DFB}">
      <dgm:prSet/>
      <dgm:spPr/>
      <dgm:t>
        <a:bodyPr/>
        <a:lstStyle/>
        <a:p>
          <a:endParaRPr lang="en-US"/>
        </a:p>
      </dgm:t>
    </dgm:pt>
    <dgm:pt modelId="{BC510C2D-4BD1-49D6-A487-4ED832A5BA7A}" type="sibTrans" cxnId="{7D280A55-6D76-4BBB-913E-7F05660F2DFB}">
      <dgm:prSet/>
      <dgm:spPr/>
      <dgm:t>
        <a:bodyPr/>
        <a:lstStyle/>
        <a:p>
          <a:endParaRPr lang="en-US"/>
        </a:p>
      </dgm:t>
    </dgm:pt>
    <dgm:pt modelId="{3D95608A-FE02-48C2-BA4C-D552B4EE238B}">
      <dgm:prSet phldrT="[Text]"/>
      <dgm:spPr/>
      <dgm:t>
        <a:bodyPr/>
        <a:lstStyle/>
        <a:p>
          <a:r>
            <a:rPr lang="en-US" dirty="0"/>
            <a:t>Rescued Victim</a:t>
          </a:r>
        </a:p>
      </dgm:t>
    </dgm:pt>
    <dgm:pt modelId="{C0902FE3-4DBA-43A1-8155-2111A73F0E0A}" type="parTrans" cxnId="{52BD8A21-7861-43F5-A2F0-C9FB10A34293}">
      <dgm:prSet/>
      <dgm:spPr/>
      <dgm:t>
        <a:bodyPr/>
        <a:lstStyle/>
        <a:p>
          <a:endParaRPr lang="en-US"/>
        </a:p>
      </dgm:t>
    </dgm:pt>
    <dgm:pt modelId="{DCBFC584-EECE-4471-A593-756ED85C243C}" type="sibTrans" cxnId="{52BD8A21-7861-43F5-A2F0-C9FB10A34293}">
      <dgm:prSet/>
      <dgm:spPr/>
      <dgm:t>
        <a:bodyPr/>
        <a:lstStyle/>
        <a:p>
          <a:endParaRPr lang="en-US"/>
        </a:p>
      </dgm:t>
    </dgm:pt>
    <dgm:pt modelId="{BDBBEB79-6B7E-41F8-86DE-7C8C8531F919}" type="pres">
      <dgm:prSet presAssocID="{D96A4568-7B00-4753-B029-4FD987328BA6}" presName="Name0" presStyleCnt="0">
        <dgm:presLayoutVars>
          <dgm:dir/>
          <dgm:resizeHandles val="exact"/>
        </dgm:presLayoutVars>
      </dgm:prSet>
      <dgm:spPr/>
    </dgm:pt>
    <dgm:pt modelId="{55D8AD2B-C025-4AC1-9259-9DF261FEE1B3}" type="pres">
      <dgm:prSet presAssocID="{FDAA54A6-FE6E-473D-8069-A1043FFE4881}" presName="parTxOnly" presStyleLbl="node1" presStyleIdx="0" presStyleCnt="4">
        <dgm:presLayoutVars>
          <dgm:bulletEnabled val="1"/>
        </dgm:presLayoutVars>
      </dgm:prSet>
      <dgm:spPr/>
    </dgm:pt>
    <dgm:pt modelId="{DE4E3FF7-CAB5-4662-B380-F6AB529D6E61}" type="pres">
      <dgm:prSet presAssocID="{674FC321-11C7-4A16-95D3-1367B1777223}" presName="parSpace" presStyleCnt="0"/>
      <dgm:spPr/>
    </dgm:pt>
    <dgm:pt modelId="{DCBC33B5-6167-4632-B0D9-57966BFE0A10}" type="pres">
      <dgm:prSet presAssocID="{D4FF9728-DBF6-464D-AE5B-17FC7D515720}" presName="parTxOnly" presStyleLbl="node1" presStyleIdx="1" presStyleCnt="4">
        <dgm:presLayoutVars>
          <dgm:bulletEnabled val="1"/>
        </dgm:presLayoutVars>
      </dgm:prSet>
      <dgm:spPr/>
    </dgm:pt>
    <dgm:pt modelId="{D2AF81CD-21A1-4DDF-BEAB-B9C088350D34}" type="pres">
      <dgm:prSet presAssocID="{F82111AB-A08B-402E-B185-94D21C649BDD}" presName="parSpace" presStyleCnt="0"/>
      <dgm:spPr/>
    </dgm:pt>
    <dgm:pt modelId="{8A454DF1-D293-4227-8B28-AF2E0A86BB3D}" type="pres">
      <dgm:prSet presAssocID="{13B2BAA0-08E0-4313-B909-066FEEF7D1B6}" presName="parTxOnly" presStyleLbl="node1" presStyleIdx="2" presStyleCnt="4">
        <dgm:presLayoutVars>
          <dgm:bulletEnabled val="1"/>
        </dgm:presLayoutVars>
      </dgm:prSet>
      <dgm:spPr/>
    </dgm:pt>
    <dgm:pt modelId="{94C336A5-F68B-44B9-A523-201F4C065176}" type="pres">
      <dgm:prSet presAssocID="{BC510C2D-4BD1-49D6-A487-4ED832A5BA7A}" presName="parSpace" presStyleCnt="0"/>
      <dgm:spPr/>
    </dgm:pt>
    <dgm:pt modelId="{03FA7B0F-53FC-4A19-BA1C-D1C0A6372F03}" type="pres">
      <dgm:prSet presAssocID="{3D95608A-FE02-48C2-BA4C-D552B4EE238B}" presName="parTxOnly" presStyleLbl="node1" presStyleIdx="3" presStyleCnt="4">
        <dgm:presLayoutVars>
          <dgm:bulletEnabled val="1"/>
        </dgm:presLayoutVars>
      </dgm:prSet>
      <dgm:spPr/>
    </dgm:pt>
  </dgm:ptLst>
  <dgm:cxnLst>
    <dgm:cxn modelId="{0E55C312-1D87-4058-A48B-3003DE49FC34}" type="presOf" srcId="{FDAA54A6-FE6E-473D-8069-A1043FFE4881}" destId="{55D8AD2B-C025-4AC1-9259-9DF261FEE1B3}" srcOrd="0" destOrd="0" presId="urn:microsoft.com/office/officeart/2005/8/layout/hChevron3"/>
    <dgm:cxn modelId="{52BD8A21-7861-43F5-A2F0-C9FB10A34293}" srcId="{D96A4568-7B00-4753-B029-4FD987328BA6}" destId="{3D95608A-FE02-48C2-BA4C-D552B4EE238B}" srcOrd="3" destOrd="0" parTransId="{C0902FE3-4DBA-43A1-8155-2111A73F0E0A}" sibTransId="{DCBFC584-EECE-4471-A593-756ED85C243C}"/>
    <dgm:cxn modelId="{7D280A55-6D76-4BBB-913E-7F05660F2DFB}" srcId="{D96A4568-7B00-4753-B029-4FD987328BA6}" destId="{13B2BAA0-08E0-4313-B909-066FEEF7D1B6}" srcOrd="2" destOrd="0" parTransId="{C4FA8F39-8FBD-457F-9318-4E83E09C4414}" sibTransId="{BC510C2D-4BD1-49D6-A487-4ED832A5BA7A}"/>
    <dgm:cxn modelId="{B6C21698-E8C7-4F02-941C-DA229EFFB20B}" type="presOf" srcId="{3D95608A-FE02-48C2-BA4C-D552B4EE238B}" destId="{03FA7B0F-53FC-4A19-BA1C-D1C0A6372F03}" srcOrd="0" destOrd="0" presId="urn:microsoft.com/office/officeart/2005/8/layout/hChevron3"/>
    <dgm:cxn modelId="{275D43A7-A4B1-49FA-AB91-3968FE639033}" type="presOf" srcId="{D4FF9728-DBF6-464D-AE5B-17FC7D515720}" destId="{DCBC33B5-6167-4632-B0D9-57966BFE0A10}" srcOrd="0" destOrd="0" presId="urn:microsoft.com/office/officeart/2005/8/layout/hChevron3"/>
    <dgm:cxn modelId="{312197B1-FF02-4A5A-AC1C-F8C4D64A2EBB}" srcId="{D96A4568-7B00-4753-B029-4FD987328BA6}" destId="{FDAA54A6-FE6E-473D-8069-A1043FFE4881}" srcOrd="0" destOrd="0" parTransId="{FD7A8E37-36E1-4D7C-93C3-4F2B39B8390B}" sibTransId="{674FC321-11C7-4A16-95D3-1367B1777223}"/>
    <dgm:cxn modelId="{EFA189B5-9DED-4E49-93C6-55BA7501EEBA}" srcId="{D96A4568-7B00-4753-B029-4FD987328BA6}" destId="{D4FF9728-DBF6-464D-AE5B-17FC7D515720}" srcOrd="1" destOrd="0" parTransId="{FA40338F-30DE-4A6E-8F46-A4426AA3F1A2}" sibTransId="{F82111AB-A08B-402E-B185-94D21C649BDD}"/>
    <dgm:cxn modelId="{8B9DBDED-4233-4B3C-9C40-930F0E8893E1}" type="presOf" srcId="{13B2BAA0-08E0-4313-B909-066FEEF7D1B6}" destId="{8A454DF1-D293-4227-8B28-AF2E0A86BB3D}" srcOrd="0" destOrd="0" presId="urn:microsoft.com/office/officeart/2005/8/layout/hChevron3"/>
    <dgm:cxn modelId="{44A9E0FE-07E2-40FA-BC49-3E39EE0D1077}" type="presOf" srcId="{D96A4568-7B00-4753-B029-4FD987328BA6}" destId="{BDBBEB79-6B7E-41F8-86DE-7C8C8531F919}" srcOrd="0" destOrd="0" presId="urn:microsoft.com/office/officeart/2005/8/layout/hChevron3"/>
    <dgm:cxn modelId="{6F2CC889-C613-42EA-84A7-C38A577867FC}" type="presParOf" srcId="{BDBBEB79-6B7E-41F8-86DE-7C8C8531F919}" destId="{55D8AD2B-C025-4AC1-9259-9DF261FEE1B3}" srcOrd="0" destOrd="0" presId="urn:microsoft.com/office/officeart/2005/8/layout/hChevron3"/>
    <dgm:cxn modelId="{949C4F82-A5EE-4252-AF3D-C6EEBFA2FACD}" type="presParOf" srcId="{BDBBEB79-6B7E-41F8-86DE-7C8C8531F919}" destId="{DE4E3FF7-CAB5-4662-B380-F6AB529D6E61}" srcOrd="1" destOrd="0" presId="urn:microsoft.com/office/officeart/2005/8/layout/hChevron3"/>
    <dgm:cxn modelId="{2E6B9B5E-6F7E-499B-BA5F-E4C78A32F9F5}" type="presParOf" srcId="{BDBBEB79-6B7E-41F8-86DE-7C8C8531F919}" destId="{DCBC33B5-6167-4632-B0D9-57966BFE0A10}" srcOrd="2" destOrd="0" presId="urn:microsoft.com/office/officeart/2005/8/layout/hChevron3"/>
    <dgm:cxn modelId="{3E0F9273-59E5-4DEF-9A48-9101351FA999}" type="presParOf" srcId="{BDBBEB79-6B7E-41F8-86DE-7C8C8531F919}" destId="{D2AF81CD-21A1-4DDF-BEAB-B9C088350D34}" srcOrd="3" destOrd="0" presId="urn:microsoft.com/office/officeart/2005/8/layout/hChevron3"/>
    <dgm:cxn modelId="{07F2ED4A-49B8-423F-8937-233039E3E8E3}" type="presParOf" srcId="{BDBBEB79-6B7E-41F8-86DE-7C8C8531F919}" destId="{8A454DF1-D293-4227-8B28-AF2E0A86BB3D}" srcOrd="4" destOrd="0" presId="urn:microsoft.com/office/officeart/2005/8/layout/hChevron3"/>
    <dgm:cxn modelId="{8E33BED4-5E6C-43E5-8425-519DABF5C321}" type="presParOf" srcId="{BDBBEB79-6B7E-41F8-86DE-7C8C8531F919}" destId="{94C336A5-F68B-44B9-A523-201F4C065176}" srcOrd="5" destOrd="0" presId="urn:microsoft.com/office/officeart/2005/8/layout/hChevron3"/>
    <dgm:cxn modelId="{F8D373E7-F1E2-4541-87EB-14B089FEE4F1}" type="presParOf" srcId="{BDBBEB79-6B7E-41F8-86DE-7C8C8531F919}" destId="{03FA7B0F-53FC-4A19-BA1C-D1C0A6372F03}"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4660701" y="22621"/>
        <a:ext cx="1075134" cy="716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4660701" y="22621"/>
        <a:ext cx="1075134" cy="716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2678" y="0"/>
          <a:ext cx="2342554" cy="762000"/>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2678" y="0"/>
        <a:ext cx="2152054" cy="762000"/>
      </dsp:txXfrm>
    </dsp:sp>
    <dsp:sp modelId="{A8B9006F-ECE3-44B7-9158-9E28D355A26B}">
      <dsp:nvSpPr>
        <dsp:cNvPr id="0" name=""/>
        <dsp:cNvSpPr/>
      </dsp:nvSpPr>
      <dsp:spPr>
        <a:xfrm>
          <a:off x="1876722"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Rescued Victim</a:t>
          </a:r>
        </a:p>
      </dsp:txBody>
      <dsp:txXfrm>
        <a:off x="2257722" y="0"/>
        <a:ext cx="1580554" cy="762000"/>
      </dsp:txXfrm>
    </dsp:sp>
    <dsp:sp modelId="{BA844ED9-32AC-4DA8-AD5E-3F98A97C6B19}">
      <dsp:nvSpPr>
        <dsp:cNvPr id="0" name=""/>
        <dsp:cNvSpPr/>
      </dsp:nvSpPr>
      <dsp:spPr>
        <a:xfrm>
          <a:off x="3750766"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4131766" y="0"/>
        <a:ext cx="1580554" cy="762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8AD2B-C025-4AC1-9259-9DF261FEE1B3}">
      <dsp:nvSpPr>
        <dsp:cNvPr id="0" name=""/>
        <dsp:cNvSpPr/>
      </dsp:nvSpPr>
      <dsp:spPr>
        <a:xfrm>
          <a:off x="1785" y="70246"/>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1785" y="70246"/>
        <a:ext cx="1612701" cy="716756"/>
      </dsp:txXfrm>
    </dsp:sp>
    <dsp:sp modelId="{DCBC33B5-6167-4632-B0D9-57966BFE0A10}">
      <dsp:nvSpPr>
        <dsp:cNvPr id="0" name=""/>
        <dsp:cNvSpPr/>
      </dsp:nvSpPr>
      <dsp:spPr>
        <a:xfrm>
          <a:off x="1435298"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1793676" y="70246"/>
        <a:ext cx="1075134" cy="716756"/>
      </dsp:txXfrm>
    </dsp:sp>
    <dsp:sp modelId="{8A454DF1-D293-4227-8B28-AF2E0A86BB3D}">
      <dsp:nvSpPr>
        <dsp:cNvPr id="0" name=""/>
        <dsp:cNvSpPr/>
      </dsp:nvSpPr>
      <dsp:spPr>
        <a:xfrm>
          <a:off x="2868810"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3227188" y="70246"/>
        <a:ext cx="1075134" cy="716756"/>
      </dsp:txXfrm>
    </dsp:sp>
    <dsp:sp modelId="{03FA7B0F-53FC-4A19-BA1C-D1C0A6372F03}">
      <dsp:nvSpPr>
        <dsp:cNvPr id="0" name=""/>
        <dsp:cNvSpPr/>
      </dsp:nvSpPr>
      <dsp:spPr>
        <a:xfrm>
          <a:off x="4302323"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4660701" y="70246"/>
        <a:ext cx="1075134" cy="7167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a:p>
            <a:endParaRPr lang="en-US" b="1" dirty="0"/>
          </a:p>
        </p:txBody>
      </p:sp>
    </p:spTree>
    <p:extLst>
      <p:ext uri="{BB962C8B-B14F-4D97-AF65-F5344CB8AC3E}">
        <p14:creationId xmlns:p14="http://schemas.microsoft.com/office/powerpoint/2010/main" val="35366670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half a league from the village, and just as Little Red Riding Hood entered the wood, a wolf met her.  Little Red Riding Hood did not know what a wicked creature he was, and was not at all afraid of him.</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“Good-day, Little Red Riding Hood”, said he.</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“Wither away so early,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have you got in your apron?”</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baking-day, so poor sick grandmother is to have something good, to make her stronger.”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 good quarter of a league farther on in the wood.  Her house stands under the three large oak-trees, the nut-trees are just below.  You surely must know it,” replied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create.  What a nice plump mouthful, she will be better to eat than the old woman.  I must act craftily, so as to catch both.”  So he walked for a short time by the side of Little Red Riding Hood, and then he said, “see Little Red Riding Hood, how pretty the flowers are about here.  Why do you not look round.  I believe, too, that you do not hear how sweetly the little birds are singing.  You walk gravely along as if you were going to school, while everything else out here in the wood is merry.”</a:t>
            </a:r>
          </a:p>
          <a:p>
            <a:endParaRPr lang="en-US" dirty="0"/>
          </a:p>
        </p:txBody>
      </p:sp>
    </p:spTree>
    <p:extLst>
      <p:ext uri="{BB962C8B-B14F-4D97-AF65-F5344CB8AC3E}">
        <p14:creationId xmlns:p14="http://schemas.microsoft.com/office/powerpoint/2010/main" val="10109876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Little Red Riding Hood raised her eyes, and when she saw the sunbeams dancing here and there through the trees, and pretty flowers growing everywhere, she thought, suppose I take grandmother a fresh nosegay.  That would please her too.  It is so early in the day that I shall still get there in good time.  And so she ran from the path into the wood to look for flowers.  And whenever she had picked one, she fancied that she saw prettier one farther on, and rand after it, and so got deeper and deeper into the wood.</a:t>
            </a:r>
          </a:p>
        </p:txBody>
      </p:sp>
    </p:spTree>
    <p:extLst>
      <p:ext uri="{BB962C8B-B14F-4D97-AF65-F5344CB8AC3E}">
        <p14:creationId xmlns:p14="http://schemas.microsoft.com/office/powerpoint/2010/main" val="41196775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Meanwhile the wolf ran straight to the grandmother’s house and knocked at the door.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“Who is there?”</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“Little Red Riding Hood,” replied the wolf. “She is bringing cake and wine. Open the door.”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“Lift the latch,” called out the grandmother, “I am too weak, and cannot get up.”</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wolf lifted the latch, the door sprang open, and without saying a word he went straight to the grandmother’s bed, and devoured her.  Then he put on her clothes, dressed himself in her cap, laid himself in the bed and drew the curtains.</a:t>
            </a:r>
          </a:p>
        </p:txBody>
      </p:sp>
    </p:spTree>
    <p:extLst>
      <p:ext uri="{BB962C8B-B14F-4D97-AF65-F5344CB8AC3E}">
        <p14:creationId xmlns:p14="http://schemas.microsoft.com/office/powerpoint/2010/main" val="17124034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Little Red Riding Hood, however, had been running about picking flowers, and when she had gathered so many that she could carry no more, she remembered her grandmother, and set out on her way to her.</a:t>
            </a:r>
          </a:p>
        </p:txBody>
      </p:sp>
    </p:spTree>
    <p:extLst>
      <p:ext uri="{BB962C8B-B14F-4D97-AF65-F5344CB8AC3E}">
        <p14:creationId xmlns:p14="http://schemas.microsoft.com/office/powerpoint/2010/main" val="39323264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She was surprised to find the cottage-door standing open, and when she went into the room, she had such a strange feeling that she said to herself, oh dear, how uneasy I feel today, and at other times I like being with grandmother so much.</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She called out, “Good morning,” but received no answer.  So she went to the bed and drew back the curtains.</a:t>
            </a:r>
          </a:p>
        </p:txBody>
      </p:sp>
    </p:spTree>
    <p:extLst>
      <p:ext uri="{BB962C8B-B14F-4D97-AF65-F5344CB8AC3E}">
        <p14:creationId xmlns:p14="http://schemas.microsoft.com/office/powerpoint/2010/main" val="16001290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There lay her grandmother with her cap pulled far over her face, and looking very strange.</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“Oh, grandmother,“ she said, “what big ears you have.”</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better to hear you with, my child,” was the reply.</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“But, grandmother, what big eyes you have,” she said.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better to see you with, my dear.”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“But, grandmother, what large hands you have.”</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better to hug you with.”</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“Oh, but, grandmother, what a terrible big mouth you have.”</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better to eat you with.”</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scarcely had the wolf said this, than with one bound he was out of bed and swallowed up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When the wolf had appeased his appetite, he lay down again in the bed, fell asleep and began to snore very loud.</a:t>
            </a:r>
          </a:p>
          <a:p>
            <a:endParaRPr lang="en-US" dirty="0"/>
          </a:p>
        </p:txBody>
      </p:sp>
    </p:spTree>
    <p:extLst>
      <p:ext uri="{BB962C8B-B14F-4D97-AF65-F5344CB8AC3E}">
        <p14:creationId xmlns:p14="http://schemas.microsoft.com/office/powerpoint/2010/main" val="6299722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huntsman was just passing the house, and thought to himself, how the old woman is snoring.,  I must just see if she wants anything.</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So he went into the room, and when he came to the bed, he saw that the wolf was lying in it. “Do I find you here, you old sinner,” said he.  “I have long sought you.”</a:t>
            </a:r>
          </a:p>
        </p:txBody>
      </p:sp>
    </p:spTree>
    <p:extLst>
      <p:ext uri="{BB962C8B-B14F-4D97-AF65-F5344CB8AC3E}">
        <p14:creationId xmlns:p14="http://schemas.microsoft.com/office/powerpoint/2010/main" val="25259280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Then just as he was going to fire at him, it occurred to him that the wolf might have devoured the grandmother, and that she might still be saved, so he did not fire, but took a pair of scissors, and began to cut open the stomach of the sleeping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When he had made two snips, he saw the Little Red Riding Hood shining, and then he made two snips more, and the little girl sprang out, crying, “Ah, how frightened I have been.  How dark it was inside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after that the aged grandmother came out alive also, but scarcely able to breath.  Little Red Riding Hood, however, quickly fetched great stones with which they filled the wolf’s belly, and when he awoke, he wanted to run away, but the stones were so heavy that he collapsed at once, and fell dead.</a:t>
            </a:r>
          </a:p>
        </p:txBody>
      </p:sp>
    </p:spTree>
    <p:extLst>
      <p:ext uri="{BB962C8B-B14F-4D97-AF65-F5344CB8AC3E}">
        <p14:creationId xmlns:p14="http://schemas.microsoft.com/office/powerpoint/2010/main" val="25127178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Then all three were delighted.  The huntsman drew off the wolf’s skin and went home with it.  The grandmother ate the cake and drank the wine which Little Red Riding Hood had brought, and revived, but Little Red Riding Hood thought to herself, as long as I live, I will never by myself leave the path, to run into the wood, when my mother has forbidden me to do so.</a:t>
            </a:r>
          </a:p>
        </p:txBody>
      </p:sp>
    </p:spTree>
    <p:extLst>
      <p:ext uri="{BB962C8B-B14F-4D97-AF65-F5344CB8AC3E}">
        <p14:creationId xmlns:p14="http://schemas.microsoft.com/office/powerpoint/2010/main" val="15446242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Little Red Riding Hood starts as a Rescuer by taking food and company to grandmother and providing friendship and directions to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a suspense switch she becomes Victim to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At the end of the story, Little Red Riding Hood winds up as a Persecutor by sewing stones in the wolf’s belly with the woodsman.</a:t>
            </a:r>
          </a:p>
          <a:p>
            <a:endParaRPr lang="en-US" dirty="0"/>
          </a:p>
        </p:txBody>
      </p:sp>
    </p:spTree>
    <p:extLst>
      <p:ext uri="{BB962C8B-B14F-4D97-AF65-F5344CB8AC3E}">
        <p14:creationId xmlns:p14="http://schemas.microsoft.com/office/powerpoint/2010/main" val="2952391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$359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a:p>
            <a:endParaRPr lang="en-US" dirty="0"/>
          </a:p>
        </p:txBody>
      </p:sp>
    </p:spTree>
    <p:extLst>
      <p:ext uri="{BB962C8B-B14F-4D97-AF65-F5344CB8AC3E}">
        <p14:creationId xmlns:p14="http://schemas.microsoft.com/office/powerpoint/2010/main" val="29958252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Playing two roles</a:t>
            </a:r>
          </a:p>
        </p:txBody>
      </p:sp>
    </p:spTree>
    <p:extLst>
      <p:ext uri="{BB962C8B-B14F-4D97-AF65-F5344CB8AC3E}">
        <p14:creationId xmlns:p14="http://schemas.microsoft.com/office/powerpoint/2010/main" val="10521770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the Pied Piper begins as the Rescuer of the city and the Persecutor of the rates.  He then becomes Victim to the Persecutor mayor’s double-cross (fee withheld), and in revenge, switches to the Persecutor of the city’s children.</a:t>
            </a:r>
          </a:p>
          <a:p>
            <a:endParaRPr lang="en-US" dirty="0"/>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mayor switches from Victim (of rats), to Rescuer (hiring the Pied Piper), to Persecutor (double-cross), to Victim (his children dead).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children switch from Persecuted Victims (rates) to Rescued Victims, to Victims Persecuted by their Rescuer (increased contrast).</a:t>
            </a:r>
          </a:p>
        </p:txBody>
      </p:sp>
    </p:spTree>
    <p:extLst>
      <p:ext uri="{BB962C8B-B14F-4D97-AF65-F5344CB8AC3E}">
        <p14:creationId xmlns:p14="http://schemas.microsoft.com/office/powerpoint/2010/main" val="21041235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Cinderella, the heroine switched from Victim double Persecuted (mother then stepsisters), to Victim tripled Rescued (Fairy godmother than mice then prince), to Victim Persecuted again (after midnight) then Victim Rescued again.</a:t>
            </a:r>
          </a:p>
        </p:txBody>
      </p:sp>
    </p:spTree>
    <p:extLst>
      <p:ext uri="{BB962C8B-B14F-4D97-AF65-F5344CB8AC3E}">
        <p14:creationId xmlns:p14="http://schemas.microsoft.com/office/powerpoint/2010/main" val="25244520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project manager, Bob, is working with a software development team on a new project.  The team is under pressure to meet tight deadlines, and Bob is feeling stressed and overwhelmed.  He notices that one team member, Alice, is not pulling her weight and is falling behind on her tasks.</a:t>
            </a:r>
          </a:p>
        </p:txBody>
      </p:sp>
    </p:spTree>
    <p:extLst>
      <p:ext uri="{BB962C8B-B14F-4D97-AF65-F5344CB8AC3E}">
        <p14:creationId xmlns:p14="http://schemas.microsoft.com/office/powerpoint/2010/main" val="16525973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playing the role of the “Persecutor,” begins to criticize Alice and assign blame for the delays in the project.  Alice, playing the role of the “Victim,” feels attacked and becomes defensive, feeling that her contributions are not valued.</a:t>
            </a:r>
          </a:p>
        </p:txBody>
      </p:sp>
    </p:spTree>
    <p:extLst>
      <p:ext uri="{BB962C8B-B14F-4D97-AF65-F5344CB8AC3E}">
        <p14:creationId xmlns:p14="http://schemas.microsoft.com/office/powerpoint/2010/main" val="21866035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 of the team becomes caught in the middle, unsure of how to resolve the tension and move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resolve this situation, it is important to step out of the </a:t>
            </a:r>
            <a:r>
              <a:rPr lang="en-US" dirty="0" err="1"/>
              <a:t>Karpman</a:t>
            </a:r>
            <a:r>
              <a:rPr lang="en-US" dirty="0"/>
              <a:t> Drama Triangle and find a more collaborative and solution-focused approach.  This might involve brining in a mediator, having an open and honest conversation between Bob and Alice, and establishing clear communication and teamwork protocols to prevent similar conflicts in the future.  By breaking the pattern of the drama triangle, the team can work together more effectively and avoid similar conflicts in the future.</a:t>
            </a:r>
          </a:p>
        </p:txBody>
      </p:sp>
    </p:spTree>
    <p:extLst>
      <p:ext uri="{BB962C8B-B14F-4D97-AF65-F5344CB8AC3E}">
        <p14:creationId xmlns:p14="http://schemas.microsoft.com/office/powerpoint/2010/main" val="2879192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employees report positive outcomes from conflict that would have NOT been realized with some form of conflict.</a:t>
            </a:r>
          </a:p>
        </p:txBody>
      </p:sp>
    </p:spTree>
    <p:extLst>
      <p:ext uri="{BB962C8B-B14F-4D97-AF65-F5344CB8AC3E}">
        <p14:creationId xmlns:p14="http://schemas.microsoft.com/office/powerpoint/2010/main" val="4045756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Tree>
    <p:extLst>
      <p:ext uri="{BB962C8B-B14F-4D97-AF65-F5344CB8AC3E}">
        <p14:creationId xmlns:p14="http://schemas.microsoft.com/office/powerpoint/2010/main" val="3624063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Tree>
    <p:extLst>
      <p:ext uri="{BB962C8B-B14F-4D97-AF65-F5344CB8AC3E}">
        <p14:creationId xmlns:p14="http://schemas.microsoft.com/office/powerpoint/2010/main" val="4002782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Tree>
    <p:extLst>
      <p:ext uri="{BB962C8B-B14F-4D97-AF65-F5344CB8AC3E}">
        <p14:creationId xmlns:p14="http://schemas.microsoft.com/office/powerpoint/2010/main" val="285708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Tree>
    <p:extLst>
      <p:ext uri="{BB962C8B-B14F-4D97-AF65-F5344CB8AC3E}">
        <p14:creationId xmlns:p14="http://schemas.microsoft.com/office/powerpoint/2010/main" val="2869842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a:t>
            </a:r>
          </a:p>
        </p:txBody>
      </p:sp>
    </p:spTree>
    <p:extLst>
      <p:ext uri="{BB962C8B-B14F-4D97-AF65-F5344CB8AC3E}">
        <p14:creationId xmlns:p14="http://schemas.microsoft.com/office/powerpoint/2010/main" val="74438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involves a rational problem-solving approach.  More succinctly, this approach has disputing parties solve their differences by first</a:t>
            </a:r>
          </a:p>
        </p:txBody>
      </p:sp>
    </p:spTree>
    <p:extLst>
      <p:ext uri="{BB962C8B-B14F-4D97-AF65-F5344CB8AC3E}">
        <p14:creationId xmlns:p14="http://schemas.microsoft.com/office/powerpoint/2010/main" val="2108177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the issues, then</a:t>
            </a:r>
          </a:p>
        </p:txBody>
      </p:sp>
    </p:spTree>
    <p:extLst>
      <p:ext uri="{BB962C8B-B14F-4D97-AF65-F5344CB8AC3E}">
        <p14:creationId xmlns:p14="http://schemas.microsoft.com/office/powerpoint/2010/main" val="364310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a:p>
            <a:endParaRPr lang="en-US" dirty="0"/>
          </a:p>
        </p:txBody>
      </p:sp>
    </p:spTree>
    <p:extLst>
      <p:ext uri="{BB962C8B-B14F-4D97-AF65-F5344CB8AC3E}">
        <p14:creationId xmlns:p14="http://schemas.microsoft.com/office/powerpoint/2010/main" val="202289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alternative approaches, and finally</a:t>
            </a:r>
          </a:p>
        </p:txBody>
      </p:sp>
    </p:spTree>
    <p:extLst>
      <p:ext uri="{BB962C8B-B14F-4D97-AF65-F5344CB8AC3E}">
        <p14:creationId xmlns:p14="http://schemas.microsoft.com/office/powerpoint/2010/main" val="122092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a:t>
            </a:r>
          </a:p>
        </p:txBody>
      </p:sp>
    </p:spTree>
    <p:extLst>
      <p:ext uri="{BB962C8B-B14F-4D97-AF65-F5344CB8AC3E}">
        <p14:creationId xmlns:p14="http://schemas.microsoft.com/office/powerpoint/2010/main" val="2190701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Tree>
    <p:extLst>
      <p:ext uri="{BB962C8B-B14F-4D97-AF65-F5344CB8AC3E}">
        <p14:creationId xmlns:p14="http://schemas.microsoft.com/office/powerpoint/2010/main" val="378922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Whole point of collaboration is getting consensus with everyone, so obviously a good time to use is when consensus and commitment of all parties is important.  If done correctly; you will have a win-win solution.</a:t>
            </a:r>
          </a:p>
        </p:txBody>
      </p:sp>
    </p:spTree>
    <p:extLst>
      <p:ext uri="{BB962C8B-B14F-4D97-AF65-F5344CB8AC3E}">
        <p14:creationId xmlns:p14="http://schemas.microsoft.com/office/powerpoint/2010/main" val="2234222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Tree>
    <p:extLst>
      <p:ext uri="{BB962C8B-B14F-4D97-AF65-F5344CB8AC3E}">
        <p14:creationId xmlns:p14="http://schemas.microsoft.com/office/powerpoint/2010/main" val="1768534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to address the interest of more than one stakeholder, then collaborating is going to be the way to go – Army ROTC example</a:t>
            </a:r>
          </a:p>
        </p:txBody>
      </p:sp>
    </p:spTree>
    <p:extLst>
      <p:ext uri="{BB962C8B-B14F-4D97-AF65-F5344CB8AC3E}">
        <p14:creationId xmlns:p14="http://schemas.microsoft.com/office/powerpoint/2010/main" val="2427278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to address the interest of more than one stakeholder, then collaborating is going to be the way to go – Army ROTC example</a:t>
            </a:r>
          </a:p>
        </p:txBody>
      </p:sp>
    </p:spTree>
    <p:extLst>
      <p:ext uri="{BB962C8B-B14F-4D97-AF65-F5344CB8AC3E}">
        <p14:creationId xmlns:p14="http://schemas.microsoft.com/office/powerpoint/2010/main" val="820919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Hand-in-hand with trust is long-term relationships.  Collaboration helps continue trust between parties.</a:t>
            </a:r>
          </a:p>
        </p:txBody>
      </p:sp>
    </p:spTree>
    <p:extLst>
      <p:ext uri="{BB962C8B-B14F-4D97-AF65-F5344CB8AC3E}">
        <p14:creationId xmlns:p14="http://schemas.microsoft.com/office/powerpoint/2010/main" val="11294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a:p>
            <a:endParaRPr lang="en-US" dirty="0"/>
          </a:p>
        </p:txBody>
      </p:sp>
    </p:spTree>
    <p:extLst>
      <p:ext uri="{BB962C8B-B14F-4D97-AF65-F5344CB8AC3E}">
        <p14:creationId xmlns:p14="http://schemas.microsoft.com/office/powerpoint/2010/main" val="3542214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do not want to have full responsibility.  Example: project manager working with developers on tech issues</a:t>
            </a:r>
          </a:p>
        </p:txBody>
      </p:sp>
    </p:spTree>
    <p:extLst>
      <p:ext uri="{BB962C8B-B14F-4D97-AF65-F5344CB8AC3E}">
        <p14:creationId xmlns:p14="http://schemas.microsoft.com/office/powerpoint/2010/main" val="337445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a:p>
            <a:endParaRPr lang="en-US" dirty="0"/>
          </a:p>
        </p:txBody>
      </p:sp>
    </p:spTree>
    <p:extLst>
      <p:ext uri="{BB962C8B-B14F-4D97-AF65-F5344CB8AC3E}">
        <p14:creationId xmlns:p14="http://schemas.microsoft.com/office/powerpoint/2010/main" val="495692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Tree>
    <p:extLst>
      <p:ext uri="{BB962C8B-B14F-4D97-AF65-F5344CB8AC3E}">
        <p14:creationId xmlns:p14="http://schemas.microsoft.com/office/powerpoint/2010/main" val="1848486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Tree>
    <p:extLst>
      <p:ext uri="{BB962C8B-B14F-4D97-AF65-F5344CB8AC3E}">
        <p14:creationId xmlns:p14="http://schemas.microsoft.com/office/powerpoint/2010/main" val="1961487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Tree>
    <p:extLst>
      <p:ext uri="{BB962C8B-B14F-4D97-AF65-F5344CB8AC3E}">
        <p14:creationId xmlns:p14="http://schemas.microsoft.com/office/powerpoint/2010/main" val="4244419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Tree>
    <p:extLst>
      <p:ext uri="{BB962C8B-B14F-4D97-AF65-F5344CB8AC3E}">
        <p14:creationId xmlns:p14="http://schemas.microsoft.com/office/powerpoint/2010/main" val="1758122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Tree>
    <p:extLst>
      <p:ext uri="{BB962C8B-B14F-4D97-AF65-F5344CB8AC3E}">
        <p14:creationId xmlns:p14="http://schemas.microsoft.com/office/powerpoint/2010/main" val="3621016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Tree>
    <p:extLst>
      <p:ext uri="{BB962C8B-B14F-4D97-AF65-F5344CB8AC3E}">
        <p14:creationId xmlns:p14="http://schemas.microsoft.com/office/powerpoint/2010/main" val="4286586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Tree>
    <p:extLst>
      <p:ext uri="{BB962C8B-B14F-4D97-AF65-F5344CB8AC3E}">
        <p14:creationId xmlns:p14="http://schemas.microsoft.com/office/powerpoint/2010/main" val="320352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Requires a commitment from all parties</a:t>
            </a:r>
          </a:p>
        </p:txBody>
      </p:sp>
    </p:spTree>
    <p:extLst>
      <p:ext uri="{BB962C8B-B14F-4D97-AF65-F5344CB8AC3E}">
        <p14:creationId xmlns:p14="http://schemas.microsoft.com/office/powerpoint/2010/main" val="2519457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Tree>
    <p:extLst>
      <p:ext uri="{BB962C8B-B14F-4D97-AF65-F5344CB8AC3E}">
        <p14:creationId xmlns:p14="http://schemas.microsoft.com/office/powerpoint/2010/main" val="2766392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Tree>
    <p:extLst>
      <p:ext uri="{BB962C8B-B14F-4D97-AF65-F5344CB8AC3E}">
        <p14:creationId xmlns:p14="http://schemas.microsoft.com/office/powerpoint/2010/main" val="146916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wise old woman thought about their problem for some time and finally said that since she could no longer ride her camel that she would give them the camel.</a:t>
            </a:r>
          </a:p>
          <a:p>
            <a:endParaRPr lang="en-US" dirty="0"/>
          </a:p>
        </p:txBody>
      </p:sp>
    </p:spTree>
    <p:extLst>
      <p:ext uri="{BB962C8B-B14F-4D97-AF65-F5344CB8AC3E}">
        <p14:creationId xmlns:p14="http://schemas.microsoft.com/office/powerpoint/2010/main" val="2102571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Tree>
    <p:extLst>
      <p:ext uri="{BB962C8B-B14F-4D97-AF65-F5344CB8AC3E}">
        <p14:creationId xmlns:p14="http://schemas.microsoft.com/office/powerpoint/2010/main" val="848504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Tree>
    <p:extLst>
      <p:ext uri="{BB962C8B-B14F-4D97-AF65-F5344CB8AC3E}">
        <p14:creationId xmlns:p14="http://schemas.microsoft.com/office/powerpoint/2010/main" val="423610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sold right, this can look as if post parties win and there are times where that is just the case.  Examples 2 weeks/4 weeks.</a:t>
            </a:r>
          </a:p>
        </p:txBody>
      </p:sp>
    </p:spTree>
    <p:extLst>
      <p:ext uri="{BB962C8B-B14F-4D97-AF65-F5344CB8AC3E}">
        <p14:creationId xmlns:p14="http://schemas.microsoft.com/office/powerpoint/2010/main" val="1740429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Tree>
    <p:extLst>
      <p:ext uri="{BB962C8B-B14F-4D97-AF65-F5344CB8AC3E}">
        <p14:creationId xmlns:p14="http://schemas.microsoft.com/office/powerpoint/2010/main" val="1012343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Tree>
    <p:extLst>
      <p:ext uri="{BB962C8B-B14F-4D97-AF65-F5344CB8AC3E}">
        <p14:creationId xmlns:p14="http://schemas.microsoft.com/office/powerpoint/2010/main" val="4034672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Tree>
    <p:extLst>
      <p:ext uri="{BB962C8B-B14F-4D97-AF65-F5344CB8AC3E}">
        <p14:creationId xmlns:p14="http://schemas.microsoft.com/office/powerpoint/2010/main" val="2162710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Tree>
    <p:extLst>
      <p:ext uri="{BB962C8B-B14F-4D97-AF65-F5344CB8AC3E}">
        <p14:creationId xmlns:p14="http://schemas.microsoft.com/office/powerpoint/2010/main" val="684542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Tree>
    <p:extLst>
      <p:ext uri="{BB962C8B-B14F-4D97-AF65-F5344CB8AC3E}">
        <p14:creationId xmlns:p14="http://schemas.microsoft.com/office/powerpoint/2010/main" val="3754601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Tree>
    <p:extLst>
      <p:ext uri="{BB962C8B-B14F-4D97-AF65-F5344CB8AC3E}">
        <p14:creationId xmlns:p14="http://schemas.microsoft.com/office/powerpoint/2010/main" val="3344573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Tree>
    <p:extLst>
      <p:ext uri="{BB962C8B-B14F-4D97-AF65-F5344CB8AC3E}">
        <p14:creationId xmlns:p14="http://schemas.microsoft.com/office/powerpoint/2010/main" val="244306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they had 18 camels.  The first son took his half</a:t>
            </a:r>
          </a:p>
          <a:p>
            <a:endParaRPr lang="en-US" dirty="0"/>
          </a:p>
        </p:txBody>
      </p:sp>
    </p:spTree>
    <p:extLst>
      <p:ext uri="{BB962C8B-B14F-4D97-AF65-F5344CB8AC3E}">
        <p14:creationId xmlns:p14="http://schemas.microsoft.com/office/powerpoint/2010/main" val="3497169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Tree>
    <p:extLst>
      <p:ext uri="{BB962C8B-B14F-4D97-AF65-F5344CB8AC3E}">
        <p14:creationId xmlns:p14="http://schemas.microsoft.com/office/powerpoint/2010/main" val="7921500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Both parties are not satisfied</a:t>
            </a:r>
          </a:p>
        </p:txBody>
      </p:sp>
    </p:spTree>
    <p:extLst>
      <p:ext uri="{BB962C8B-B14F-4D97-AF65-F5344CB8AC3E}">
        <p14:creationId xmlns:p14="http://schemas.microsoft.com/office/powerpoint/2010/main" val="1750327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Tree>
    <p:extLst>
      <p:ext uri="{BB962C8B-B14F-4D97-AF65-F5344CB8AC3E}">
        <p14:creationId xmlns:p14="http://schemas.microsoft.com/office/powerpoint/2010/main" val="27411879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Tree>
    <p:extLst>
      <p:ext uri="{BB962C8B-B14F-4D97-AF65-F5344CB8AC3E}">
        <p14:creationId xmlns:p14="http://schemas.microsoft.com/office/powerpoint/2010/main" val="28077672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Tree>
    <p:extLst>
      <p:ext uri="{BB962C8B-B14F-4D97-AF65-F5344CB8AC3E}">
        <p14:creationId xmlns:p14="http://schemas.microsoft.com/office/powerpoint/2010/main" val="14242080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provide a temporary relief from a conflict or buy time until you are in a better to respond or push back</a:t>
            </a:r>
          </a:p>
        </p:txBody>
      </p:sp>
    </p:spTree>
    <p:extLst>
      <p:ext uri="{BB962C8B-B14F-4D97-AF65-F5344CB8AC3E}">
        <p14:creationId xmlns:p14="http://schemas.microsoft.com/office/powerpoint/2010/main" val="1749095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Tree>
    <p:extLst>
      <p:ext uri="{BB962C8B-B14F-4D97-AF65-F5344CB8AC3E}">
        <p14:creationId xmlns:p14="http://schemas.microsoft.com/office/powerpoint/2010/main" val="2380141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Tree>
    <p:extLst>
      <p:ext uri="{BB962C8B-B14F-4D97-AF65-F5344CB8AC3E}">
        <p14:creationId xmlns:p14="http://schemas.microsoft.com/office/powerpoint/2010/main" val="137698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Tree>
    <p:extLst>
      <p:ext uri="{BB962C8B-B14F-4D97-AF65-F5344CB8AC3E}">
        <p14:creationId xmlns:p14="http://schemas.microsoft.com/office/powerpoint/2010/main" val="3432761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Tree>
    <p:extLst>
      <p:ext uri="{BB962C8B-B14F-4D97-AF65-F5344CB8AC3E}">
        <p14:creationId xmlns:p14="http://schemas.microsoft.com/office/powerpoint/2010/main" val="4057565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a:p>
            <a:endParaRPr lang="en-US" dirty="0"/>
          </a:p>
        </p:txBody>
      </p:sp>
    </p:spTree>
    <p:extLst>
      <p:ext uri="{BB962C8B-B14F-4D97-AF65-F5344CB8AC3E}">
        <p14:creationId xmlns:p14="http://schemas.microsoft.com/office/powerpoint/2010/main" val="2025517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Tree>
    <p:extLst>
      <p:ext uri="{BB962C8B-B14F-4D97-AF65-F5344CB8AC3E}">
        <p14:creationId xmlns:p14="http://schemas.microsoft.com/office/powerpoint/2010/main" val="32378507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Tree>
    <p:extLst>
      <p:ext uri="{BB962C8B-B14F-4D97-AF65-F5344CB8AC3E}">
        <p14:creationId xmlns:p14="http://schemas.microsoft.com/office/powerpoint/2010/main" val="2282901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Tree>
    <p:extLst>
      <p:ext uri="{BB962C8B-B14F-4D97-AF65-F5344CB8AC3E}">
        <p14:creationId xmlns:p14="http://schemas.microsoft.com/office/powerpoint/2010/main" val="19812698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Tree>
    <p:extLst>
      <p:ext uri="{BB962C8B-B14F-4D97-AF65-F5344CB8AC3E}">
        <p14:creationId xmlns:p14="http://schemas.microsoft.com/office/powerpoint/2010/main" val="3220051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technique involves pushing one’s viewpoint at the expense of another and will generate a win-lose solution.  When using this approach, an individual firmly pushes their own concerns despite the resistance of the other person.</a:t>
            </a:r>
            <a:endParaRPr lang="en-US" sz="1200" dirty="0">
              <a:solidFill>
                <a:schemeClr val="bg1"/>
              </a:solidFill>
            </a:endParaRPr>
          </a:p>
        </p:txBody>
      </p:sp>
    </p:spTree>
    <p:extLst>
      <p:ext uri="{BB962C8B-B14F-4D97-AF65-F5344CB8AC3E}">
        <p14:creationId xmlns:p14="http://schemas.microsoft.com/office/powerpoint/2010/main" val="3823858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Assertiveness is the hallmark of this approach, and those employing this approach</a:t>
            </a:r>
            <a:endParaRPr lang="en-US" sz="1200" dirty="0">
              <a:solidFill>
                <a:schemeClr val="bg1"/>
              </a:solidFill>
            </a:endParaRPr>
          </a:p>
        </p:txBody>
      </p:sp>
    </p:spTree>
    <p:extLst>
      <p:ext uri="{BB962C8B-B14F-4D97-AF65-F5344CB8AC3E}">
        <p14:creationId xmlns:p14="http://schemas.microsoft.com/office/powerpoint/2010/main" val="23867948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to address the conflict head-on.  It might involve high levels of emotions as the parties establish positions in what can sometimes evolve into hostile communications.</a:t>
            </a:r>
            <a:endParaRPr lang="en-US" sz="1200" dirty="0">
              <a:solidFill>
                <a:schemeClr val="bg1"/>
              </a:solidFill>
            </a:endParaRPr>
          </a:p>
        </p:txBody>
      </p:sp>
    </p:spTree>
    <p:extLst>
      <p:ext uri="{BB962C8B-B14F-4D97-AF65-F5344CB8AC3E}">
        <p14:creationId xmlns:p14="http://schemas.microsoft.com/office/powerpoint/2010/main" val="1903310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Tree>
    <p:extLst>
      <p:ext uri="{BB962C8B-B14F-4D97-AF65-F5344CB8AC3E}">
        <p14:creationId xmlns:p14="http://schemas.microsoft.com/office/powerpoint/2010/main" val="3567972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Tree>
    <p:extLst>
      <p:ext uri="{BB962C8B-B14F-4D97-AF65-F5344CB8AC3E}">
        <p14:creationId xmlns:p14="http://schemas.microsoft.com/office/powerpoint/2010/main" val="3664721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Tree>
    <p:extLst>
      <p:ext uri="{BB962C8B-B14F-4D97-AF65-F5344CB8AC3E}">
        <p14:creationId xmlns:p14="http://schemas.microsoft.com/office/powerpoint/2010/main" val="2676225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a:p>
            <a:endParaRPr lang="en-US" dirty="0"/>
          </a:p>
        </p:txBody>
      </p:sp>
    </p:spTree>
    <p:extLst>
      <p:ext uri="{BB962C8B-B14F-4D97-AF65-F5344CB8AC3E}">
        <p14:creationId xmlns:p14="http://schemas.microsoft.com/office/powerpoint/2010/main" val="2631600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Tree>
    <p:extLst>
      <p:ext uri="{BB962C8B-B14F-4D97-AF65-F5344CB8AC3E}">
        <p14:creationId xmlns:p14="http://schemas.microsoft.com/office/powerpoint/2010/main" val="10500621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Tree>
    <p:extLst>
      <p:ext uri="{BB962C8B-B14F-4D97-AF65-F5344CB8AC3E}">
        <p14:creationId xmlns:p14="http://schemas.microsoft.com/office/powerpoint/2010/main" val="3929132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Tree>
    <p:extLst>
      <p:ext uri="{BB962C8B-B14F-4D97-AF65-F5344CB8AC3E}">
        <p14:creationId xmlns:p14="http://schemas.microsoft.com/office/powerpoint/2010/main" val="39029851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Tree>
    <p:extLst>
      <p:ext uri="{BB962C8B-B14F-4D97-AF65-F5344CB8AC3E}">
        <p14:creationId xmlns:p14="http://schemas.microsoft.com/office/powerpoint/2010/main" val="15844555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Tree>
    <p:extLst>
      <p:ext uri="{BB962C8B-B14F-4D97-AF65-F5344CB8AC3E}">
        <p14:creationId xmlns:p14="http://schemas.microsoft.com/office/powerpoint/2010/main" val="543564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Tree>
    <p:extLst>
      <p:ext uri="{BB962C8B-B14F-4D97-AF65-F5344CB8AC3E}">
        <p14:creationId xmlns:p14="http://schemas.microsoft.com/office/powerpoint/2010/main" val="34863770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Tree>
    <p:extLst>
      <p:ext uri="{BB962C8B-B14F-4D97-AF65-F5344CB8AC3E}">
        <p14:creationId xmlns:p14="http://schemas.microsoft.com/office/powerpoint/2010/main" val="3173761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Tree>
    <p:extLst>
      <p:ext uri="{BB962C8B-B14F-4D97-AF65-F5344CB8AC3E}">
        <p14:creationId xmlns:p14="http://schemas.microsoft.com/office/powerpoint/2010/main" val="42643202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technique, the parties retreat or postpone a decision on a problem.</a:t>
            </a:r>
          </a:p>
        </p:txBody>
      </p:sp>
    </p:spTree>
    <p:extLst>
      <p:ext uri="{BB962C8B-B14F-4D97-AF65-F5344CB8AC3E}">
        <p14:creationId xmlns:p14="http://schemas.microsoft.com/office/powerpoint/2010/main" val="2018890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Dealing with problems is a PMI-ism; therefore, withdrawal is not usually not the best choice for resolving conflict, though there may situations where it is necessary.</a:t>
            </a:r>
          </a:p>
        </p:txBody>
      </p:sp>
    </p:spTree>
    <p:extLst>
      <p:ext uri="{BB962C8B-B14F-4D97-AF65-F5344CB8AC3E}">
        <p14:creationId xmlns:p14="http://schemas.microsoft.com/office/powerpoint/2010/main" val="3255805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a:p>
            <a:endParaRPr lang="en-US" dirty="0"/>
          </a:p>
        </p:txBody>
      </p:sp>
    </p:spTree>
    <p:extLst>
      <p:ext uri="{BB962C8B-B14F-4D97-AF65-F5344CB8AC3E}">
        <p14:creationId xmlns:p14="http://schemas.microsoft.com/office/powerpoint/2010/main" val="37981027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not giving up, it’s just sidestepping or postponing the issue.</a:t>
            </a:r>
          </a:p>
        </p:txBody>
      </p:sp>
    </p:spTree>
    <p:extLst>
      <p:ext uri="{BB962C8B-B14F-4D97-AF65-F5344CB8AC3E}">
        <p14:creationId xmlns:p14="http://schemas.microsoft.com/office/powerpoint/2010/main" val="40232303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Tree>
    <p:extLst>
      <p:ext uri="{BB962C8B-B14F-4D97-AF65-F5344CB8AC3E}">
        <p14:creationId xmlns:p14="http://schemas.microsoft.com/office/powerpoint/2010/main" val="681541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Tree>
    <p:extLst>
      <p:ext uri="{BB962C8B-B14F-4D97-AF65-F5344CB8AC3E}">
        <p14:creationId xmlns:p14="http://schemas.microsoft.com/office/powerpoint/2010/main" val="37493557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Tree>
    <p:extLst>
      <p:ext uri="{BB962C8B-B14F-4D97-AF65-F5344CB8AC3E}">
        <p14:creationId xmlns:p14="http://schemas.microsoft.com/office/powerpoint/2010/main" val="22544574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Tree>
    <p:extLst>
      <p:ext uri="{BB962C8B-B14F-4D97-AF65-F5344CB8AC3E}">
        <p14:creationId xmlns:p14="http://schemas.microsoft.com/office/powerpoint/2010/main" val="32131876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Tree>
    <p:extLst>
      <p:ext uri="{BB962C8B-B14F-4D97-AF65-F5344CB8AC3E}">
        <p14:creationId xmlns:p14="http://schemas.microsoft.com/office/powerpoint/2010/main" val="20988069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Tree>
    <p:extLst>
      <p:ext uri="{BB962C8B-B14F-4D97-AF65-F5344CB8AC3E}">
        <p14:creationId xmlns:p14="http://schemas.microsoft.com/office/powerpoint/2010/main" val="9470536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opponent is forcing or attempting aggression, you may choose to withdraw and postpone your response until you are in more favorable circumstance for you to push back.</a:t>
            </a:r>
          </a:p>
        </p:txBody>
      </p:sp>
    </p:spTree>
    <p:extLst>
      <p:ext uri="{BB962C8B-B14F-4D97-AF65-F5344CB8AC3E}">
        <p14:creationId xmlns:p14="http://schemas.microsoft.com/office/powerpoint/2010/main" val="2676591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Tree>
    <p:extLst>
      <p:ext uri="{BB962C8B-B14F-4D97-AF65-F5344CB8AC3E}">
        <p14:creationId xmlns:p14="http://schemas.microsoft.com/office/powerpoint/2010/main" val="30029778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Tree>
    <p:extLst>
      <p:ext uri="{BB962C8B-B14F-4D97-AF65-F5344CB8AC3E}">
        <p14:creationId xmlns:p14="http://schemas.microsoft.com/office/powerpoint/2010/main" val="3316934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a:p>
            <a:endParaRPr lang="en-US" dirty="0"/>
          </a:p>
        </p:txBody>
      </p:sp>
    </p:spTree>
    <p:extLst>
      <p:ext uri="{BB962C8B-B14F-4D97-AF65-F5344CB8AC3E}">
        <p14:creationId xmlns:p14="http://schemas.microsoft.com/office/powerpoint/2010/main" val="2661620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Tree>
    <p:extLst>
      <p:ext uri="{BB962C8B-B14F-4D97-AF65-F5344CB8AC3E}">
        <p14:creationId xmlns:p14="http://schemas.microsoft.com/office/powerpoint/2010/main" val="4000766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a:p>
            <a:endParaRPr lang="en-US" dirty="0"/>
          </a:p>
        </p:txBody>
      </p:sp>
    </p:spTree>
    <p:extLst>
      <p:ext uri="{BB962C8B-B14F-4D97-AF65-F5344CB8AC3E}">
        <p14:creationId xmlns:p14="http://schemas.microsoft.com/office/powerpoint/2010/main" val="37121873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Interpreted as agreement</a:t>
            </a:r>
          </a:p>
        </p:txBody>
      </p:sp>
    </p:spTree>
    <p:extLst>
      <p:ext uri="{BB962C8B-B14F-4D97-AF65-F5344CB8AC3E}">
        <p14:creationId xmlns:p14="http://schemas.microsoft.com/office/powerpoint/2010/main" val="28694752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Tree>
    <p:extLst>
      <p:ext uri="{BB962C8B-B14F-4D97-AF65-F5344CB8AC3E}">
        <p14:creationId xmlns:p14="http://schemas.microsoft.com/office/powerpoint/2010/main" val="40510278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Tree>
    <p:extLst>
      <p:ext uri="{BB962C8B-B14F-4D97-AF65-F5344CB8AC3E}">
        <p14:creationId xmlns:p14="http://schemas.microsoft.com/office/powerpoint/2010/main" val="18141987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Tree>
    <p:extLst>
      <p:ext uri="{BB962C8B-B14F-4D97-AF65-F5344CB8AC3E}">
        <p14:creationId xmlns:p14="http://schemas.microsoft.com/office/powerpoint/2010/main" val="20037004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authoritative,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Tree>
    <p:extLst>
      <p:ext uri="{BB962C8B-B14F-4D97-AF65-F5344CB8AC3E}">
        <p14:creationId xmlns:p14="http://schemas.microsoft.com/office/powerpoint/2010/main" val="9490145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p:txBody>
      </p:sp>
    </p:spTree>
    <p:extLst>
      <p:ext uri="{BB962C8B-B14F-4D97-AF65-F5344CB8AC3E}">
        <p14:creationId xmlns:p14="http://schemas.microsoft.com/office/powerpoint/2010/main" val="34787609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Once upon a time there was a dear little girl who was loved by everyone who looked at her, but most of all by her grandmother, and there was nothing that she would not have given to the child.  Once she gave her a little cap of red velvet, which suited her so well that she would never wear anything else.  So she was always called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One day her mother said to her, “Come, Little Red Riding Hood, here is a piece of cake and a bottle of wine.  Take them to your grandmother, she is ill and weak, and they will do her good.  Set out before it gets hot, and when you are going, walk nicely and quietly and do not run off the path, or you will fall and break the bottle, and then your grandmother will get nothing.  And when you go into her room, don’t forget to say, good-morning, and don’t pee into every corner before you do it.”</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 will take great care, said Little Red Riding Hood to her mother, and gave her hand on it.</a:t>
            </a:r>
          </a:p>
        </p:txBody>
      </p:sp>
    </p:spTree>
    <p:extLst>
      <p:ext uri="{BB962C8B-B14F-4D97-AF65-F5344CB8AC3E}">
        <p14:creationId xmlns:p14="http://schemas.microsoft.com/office/powerpoint/2010/main" val="37591833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half a league from the village</a:t>
            </a:r>
            <a:endParaRPr lang="en-US" dirty="0"/>
          </a:p>
        </p:txBody>
      </p:sp>
    </p:spTree>
    <p:extLst>
      <p:ext uri="{BB962C8B-B14F-4D97-AF65-F5344CB8AC3E}">
        <p14:creationId xmlns:p14="http://schemas.microsoft.com/office/powerpoint/2010/main" val="1443806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2/10/2023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64.gif"/><Relationship Id="rId4" Type="http://schemas.openxmlformats.org/officeDocument/2006/relationships/image" Target="../media/image63.jpg"/></Relationships>
</file>

<file path=ppt/slides/_rels/slide11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64.gif"/><Relationship Id="rId4" Type="http://schemas.openxmlformats.org/officeDocument/2006/relationships/image" Target="../media/image63.jpg"/></Relationships>
</file>

<file path=ppt/slides/_rels/slide11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64.gif"/><Relationship Id="rId4" Type="http://schemas.openxmlformats.org/officeDocument/2006/relationships/image" Target="../media/image63.jpg"/></Relationships>
</file>

<file path=ppt/slides/_rels/slide11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1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9.png"/></Relationships>
</file>

<file path=ppt/slides/_rels/slide1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6.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8.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7.png"/></Relationships>
</file>

<file path=ppt/slides/_rels/slide1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9.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3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1.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3.xml"/><Relationship Id="rId1" Type="http://schemas.openxmlformats.org/officeDocument/2006/relationships/slideLayout" Target="../slideLayouts/slideLayout6.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1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notesSlide" Target="../notesSlides/notesSlide115.xml"/><Relationship Id="rId16" Type="http://schemas.openxmlformats.org/officeDocument/2006/relationships/image" Target="../media/image102.svg"/><Relationship Id="rId1" Type="http://schemas.openxmlformats.org/officeDocument/2006/relationships/slideLayout" Target="../slideLayouts/slideLayout6.xml"/><Relationship Id="rId6" Type="http://schemas.openxmlformats.org/officeDocument/2006/relationships/image" Target="../media/image90.svg"/><Relationship Id="rId11" Type="http://schemas.openxmlformats.org/officeDocument/2006/relationships/image" Target="../media/image97.png"/><Relationship Id="rId5" Type="http://schemas.openxmlformats.org/officeDocument/2006/relationships/image" Target="../media/image89.png"/><Relationship Id="rId15" Type="http://schemas.openxmlformats.org/officeDocument/2006/relationships/image" Target="../media/image101.png"/><Relationship Id="rId10" Type="http://schemas.openxmlformats.org/officeDocument/2006/relationships/image" Target="../media/image96.svg"/><Relationship Id="rId4" Type="http://schemas.openxmlformats.org/officeDocument/2006/relationships/image" Target="../media/image92.svg"/><Relationship Id="rId9" Type="http://schemas.openxmlformats.org/officeDocument/2006/relationships/image" Target="../media/image95.png"/><Relationship Id="rId14" Type="http://schemas.openxmlformats.org/officeDocument/2006/relationships/image" Target="../media/image10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47.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9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Chad Green</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Director of IT Architecture</a:t>
            </a:r>
          </a:p>
          <a:p>
            <a:pPr>
              <a:defRPr/>
            </a:pPr>
            <a:r>
              <a:rPr lang="en-US" sz="2400" b="1" dirty="0">
                <a:solidFill>
                  <a:srgbClr val="3BDBC2"/>
                </a:solidFill>
                <a:latin typeface="Arial" charset="0"/>
              </a:rPr>
              <a:t>Glennis Solutions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304800" y="3986760"/>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3BDBC2"/>
                </a:solidFill>
                <a:latin typeface="Arial" charset="0"/>
              </a:rPr>
              <a:t>Level: Introductory</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Secrets of Conflict Resolution</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7222-DAC5-5A58-E0D3-182CA36F903F}"/>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3F0D33CD-DB3E-6928-1AA4-B60F3D0511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294515"/>
            <a:ext cx="8229600" cy="1205345"/>
          </a:xfrm>
        </p:spPr>
      </p:pic>
    </p:spTree>
    <p:extLst>
      <p:ext uri="{BB962C8B-B14F-4D97-AF65-F5344CB8AC3E}">
        <p14:creationId xmlns:p14="http://schemas.microsoft.com/office/powerpoint/2010/main" val="1200046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dirty="0"/>
              <a:t>Interpreted as agreement</a:t>
            </a:r>
          </a:p>
          <a:p>
            <a:r>
              <a:rPr lang="en-US" dirty="0"/>
              <a:t>Negatively affect relationship with others</a:t>
            </a:r>
          </a:p>
        </p:txBody>
      </p:sp>
    </p:spTree>
    <p:extLst>
      <p:ext uri="{BB962C8B-B14F-4D97-AF65-F5344CB8AC3E}">
        <p14:creationId xmlns:p14="http://schemas.microsoft.com/office/powerpoint/2010/main" val="35289097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5695-9427-DF94-19E2-0598A2018336}"/>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DFC24F7-947D-07A6-6335-1AA6208E03C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8835828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“Do it my way!”</a:t>
            </a:r>
          </a:p>
        </p:txBody>
      </p:sp>
    </p:spTree>
    <p:extLst>
      <p:ext uri="{BB962C8B-B14F-4D97-AF65-F5344CB8AC3E}">
        <p14:creationId xmlns:p14="http://schemas.microsoft.com/office/powerpoint/2010/main" val="12694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calm down and get the job done!”</a:t>
            </a:r>
          </a:p>
        </p:txBody>
      </p:sp>
    </p:spTree>
    <p:extLst>
      <p:ext uri="{BB962C8B-B14F-4D97-AF65-F5344CB8AC3E}">
        <p14:creationId xmlns:p14="http://schemas.microsoft.com/office/powerpoint/2010/main" val="126753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 us do a little of what both of you suggest.”</a:t>
            </a:r>
          </a:p>
        </p:txBody>
      </p:sp>
    </p:spTree>
    <p:extLst>
      <p:ext uri="{BB962C8B-B14F-4D97-AF65-F5344CB8AC3E}">
        <p14:creationId xmlns:p14="http://schemas.microsoft.com/office/powerpoint/2010/main" val="39650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6"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deal with this issue next week.”</a:t>
            </a:r>
          </a:p>
        </p:txBody>
      </p:sp>
    </p:spTree>
    <p:extLst>
      <p:ext uri="{BB962C8B-B14F-4D97-AF65-F5344CB8AC3E}">
        <p14:creationId xmlns:p14="http://schemas.microsoft.com/office/powerpoint/2010/main" val="9982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554545"/>
          </a:xfrm>
          <a:prstGeom prst="rect">
            <a:avLst/>
          </a:prstGeom>
          <a:noFill/>
        </p:spPr>
        <p:txBody>
          <a:bodyPr wrap="square" rtlCol="0">
            <a:spAutoFit/>
          </a:bodyPr>
          <a:lstStyle/>
          <a:p>
            <a:r>
              <a:rPr lang="en-US" sz="3200" dirty="0"/>
              <a:t>“Pat and Amanda, both of you want this project to cause as little distraction to your departments as possible.  With that in mind, I am sure we can come to be agreement on the purchase of equipment and what is best for the project.”</a:t>
            </a:r>
          </a:p>
        </p:txBody>
      </p:sp>
    </p:spTree>
    <p:extLst>
      <p:ext uri="{BB962C8B-B14F-4D97-AF65-F5344CB8AC3E}">
        <p14:creationId xmlns:p14="http://schemas.microsoft.com/office/powerpoint/2010/main" val="354516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“We have talked about new computers enough.  I do not want to get the computers, and that it is!”</a:t>
            </a:r>
          </a:p>
        </p:txBody>
      </p:sp>
    </p:spTree>
    <p:extLst>
      <p:ext uri="{BB962C8B-B14F-4D97-AF65-F5344CB8AC3E}">
        <p14:creationId xmlns:p14="http://schemas.microsoft.com/office/powerpoint/2010/main" val="228851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3046988"/>
          </a:xfrm>
          <a:prstGeom prst="rect">
            <a:avLst/>
          </a:prstGeom>
          <a:noFill/>
        </p:spPr>
        <p:txBody>
          <a:bodyPr wrap="square" rtlCol="0">
            <a:spAutoFit/>
          </a:bodyPr>
          <a:lstStyle/>
          <a:p>
            <a:r>
              <a:rPr lang="en-US" sz="3200" dirty="0"/>
              <a:t>“Pat, you say the project should include the purchase of new computers, and Amanda, you say the project can use existing equipment.  I suggest we perform the following test on the existing equipment to determine if it needs to be replaced.”</a:t>
            </a:r>
          </a:p>
        </p:txBody>
      </p:sp>
    </p:spTree>
    <p:extLst>
      <p:ext uri="{BB962C8B-B14F-4D97-AF65-F5344CB8AC3E}">
        <p14:creationId xmlns:p14="http://schemas.microsoft.com/office/powerpoint/2010/main" val="27556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077218"/>
          </a:xfrm>
          <a:prstGeom prst="rect">
            <a:avLst/>
          </a:prstGeom>
          <a:noFill/>
        </p:spPr>
        <p:txBody>
          <a:bodyPr wrap="square" rtlCol="0">
            <a:spAutoFit/>
          </a:bodyPr>
          <a:lstStyle/>
          <a:p>
            <a:r>
              <a:rPr lang="en-US" sz="3200" dirty="0"/>
              <a:t>“Let’s see what everyone thinks, and try to reach a consensus.</a:t>
            </a:r>
          </a:p>
        </p:txBody>
      </p:sp>
    </p:spTree>
    <p:extLst>
      <p:ext uri="{BB962C8B-B14F-4D97-AF65-F5344CB8AC3E}">
        <p14:creationId xmlns:p14="http://schemas.microsoft.com/office/powerpoint/2010/main" val="39789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1DB7-E2F8-B90C-E508-BEB3AA750310}"/>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E6DECAD-D97C-3DA8-E745-E7881CBD27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5210" y="1504950"/>
            <a:ext cx="5613580" cy="2438400"/>
          </a:xfrm>
        </p:spPr>
      </p:pic>
    </p:spTree>
    <p:extLst>
      <p:ext uri="{BB962C8B-B14F-4D97-AF65-F5344CB8AC3E}">
        <p14:creationId xmlns:p14="http://schemas.microsoft.com/office/powerpoint/2010/main" val="28389311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7"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“Since we cannot decide on the purchase of new computers, we will have to wait until our meeting next month.”</a:t>
            </a:r>
          </a:p>
        </p:txBody>
      </p:sp>
    </p:spTree>
    <p:extLst>
      <p:ext uri="{BB962C8B-B14F-4D97-AF65-F5344CB8AC3E}">
        <p14:creationId xmlns:p14="http://schemas.microsoft.com/office/powerpoint/2010/main" val="2131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062103"/>
          </a:xfrm>
          <a:prstGeom prst="rect">
            <a:avLst/>
          </a:prstGeom>
          <a:noFill/>
        </p:spPr>
        <p:txBody>
          <a:bodyPr wrap="square" rtlCol="0">
            <a:spAutoFit/>
          </a:bodyPr>
          <a:lstStyle/>
          <a:p>
            <a:r>
              <a:rPr lang="en-US" sz="3200" dirty="0"/>
              <a:t>“Pat, what if we get new computers for the design activity on the project and use the existing computers for the monitoring functions?”</a:t>
            </a:r>
          </a:p>
        </p:txBody>
      </p:sp>
    </p:spTree>
    <p:extLst>
      <p:ext uri="{BB962C8B-B14F-4D97-AF65-F5344CB8AC3E}">
        <p14:creationId xmlns:p14="http://schemas.microsoft.com/office/powerpoint/2010/main" val="287960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19-3F20-B2AF-7409-56DA26C257C6}"/>
              </a:ext>
            </a:extLst>
          </p:cNvPr>
          <p:cNvSpPr>
            <a:spLocks noGrp="1"/>
          </p:cNvSpPr>
          <p:nvPr>
            <p:ph type="title"/>
          </p:nvPr>
        </p:nvSpPr>
        <p:spPr/>
        <p:txBody>
          <a:bodyPr>
            <a:normAutofit fontScale="90000"/>
          </a:bodyPr>
          <a:lstStyle/>
          <a:p>
            <a:r>
              <a:rPr lang="en-US" dirty="0"/>
              <a:t>Understanding Group Dynamics</a:t>
            </a:r>
          </a:p>
        </p:txBody>
      </p:sp>
      <p:sp>
        <p:nvSpPr>
          <p:cNvPr id="3" name="Text Placeholder 2">
            <a:extLst>
              <a:ext uri="{FF2B5EF4-FFF2-40B4-BE49-F238E27FC236}">
                <a16:creationId xmlns:a16="http://schemas.microsoft.com/office/drawing/2014/main" id="{CCE544F9-F91D-B41A-5C2E-4B453D90D7A9}"/>
              </a:ext>
            </a:extLst>
          </p:cNvPr>
          <p:cNvSpPr>
            <a:spLocks noGrp="1"/>
          </p:cNvSpPr>
          <p:nvPr>
            <p:ph type="body" idx="1"/>
          </p:nvPr>
        </p:nvSpPr>
        <p:spPr/>
        <p:txBody>
          <a:bodyPr/>
          <a:lstStyle/>
          <a:p>
            <a:r>
              <a:rPr lang="en-US" dirty="0">
                <a:solidFill>
                  <a:schemeClr val="tx1">
                    <a:lumMod val="65000"/>
                  </a:schemeClr>
                </a:solidFill>
              </a:rPr>
              <a:t>Secrets of Conflict Resolution</a:t>
            </a:r>
          </a:p>
        </p:txBody>
      </p:sp>
    </p:spTree>
    <p:extLst>
      <p:ext uri="{BB962C8B-B14F-4D97-AF65-F5344CB8AC3E}">
        <p14:creationId xmlns:p14="http://schemas.microsoft.com/office/powerpoint/2010/main" val="39103034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742950"/>
            <a:ext cx="5029200" cy="2554545"/>
          </a:xfrm>
          <a:prstGeom prst="rect">
            <a:avLst/>
          </a:prstGeom>
          <a:noFill/>
        </p:spPr>
        <p:txBody>
          <a:bodyPr wrap="square" rtlCol="0">
            <a:spAutoFit/>
          </a:bodyPr>
          <a:lstStyle/>
          <a:p>
            <a:r>
              <a:rPr lang="en-US" sz="3200" dirty="0">
                <a:solidFill>
                  <a:schemeClr val="bg1"/>
                </a:solidFill>
              </a:rPr>
              <a:t>How can there be peace without people understanding each other; and how can this be if they don’t know each other?</a:t>
            </a:r>
            <a:endParaRPr lang="en-US" sz="3200" dirty="0">
              <a:solidFill>
                <a:srgbClr val="FF0000"/>
              </a:solidFill>
            </a:endParaRP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362200" cy="461665"/>
          </a:xfrm>
          <a:prstGeom prst="rect">
            <a:avLst/>
          </a:prstGeom>
          <a:noFill/>
        </p:spPr>
        <p:txBody>
          <a:bodyPr wrap="square" rtlCol="0">
            <a:spAutoFit/>
          </a:bodyPr>
          <a:lstStyle/>
          <a:p>
            <a:r>
              <a:rPr lang="en-US" sz="2400" dirty="0">
                <a:solidFill>
                  <a:schemeClr val="tx1">
                    <a:lumMod val="65000"/>
                  </a:schemeClr>
                </a:solidFill>
              </a:rPr>
              <a:t>Lester B. Pearson</a:t>
            </a:r>
          </a:p>
        </p:txBody>
      </p:sp>
    </p:spTree>
    <p:extLst>
      <p:ext uri="{BB962C8B-B14F-4D97-AF65-F5344CB8AC3E}">
        <p14:creationId xmlns:p14="http://schemas.microsoft.com/office/powerpoint/2010/main" val="33829037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0" name="Group 9">
            <a:extLst>
              <a:ext uri="{FF2B5EF4-FFF2-40B4-BE49-F238E27FC236}">
                <a16:creationId xmlns:a16="http://schemas.microsoft.com/office/drawing/2014/main" id="{16F0D8F7-C579-3FE5-E644-B7FB3580C11B}"/>
              </a:ext>
            </a:extLst>
          </p:cNvPr>
          <p:cNvGrpSpPr/>
          <p:nvPr/>
        </p:nvGrpSpPr>
        <p:grpSpPr>
          <a:xfrm>
            <a:off x="466725" y="1102614"/>
            <a:ext cx="2230984" cy="3250545"/>
            <a:chOff x="466725" y="1102614"/>
            <a:chExt cx="2230984" cy="3250545"/>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11" name="Group 10">
            <a:extLst>
              <a:ext uri="{FF2B5EF4-FFF2-40B4-BE49-F238E27FC236}">
                <a16:creationId xmlns:a16="http://schemas.microsoft.com/office/drawing/2014/main" id="{4709BBC0-616C-4EEF-ACD7-9EC2A8D02A1A}"/>
              </a:ext>
            </a:extLst>
          </p:cNvPr>
          <p:cNvGrpSpPr/>
          <p:nvPr/>
        </p:nvGrpSpPr>
        <p:grpSpPr>
          <a:xfrm>
            <a:off x="3583971" y="1102614"/>
            <a:ext cx="1768642" cy="3250545"/>
            <a:chOff x="3583971" y="1102614"/>
            <a:chExt cx="1768642" cy="3250545"/>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2" name="Group 11">
            <a:extLst>
              <a:ext uri="{FF2B5EF4-FFF2-40B4-BE49-F238E27FC236}">
                <a16:creationId xmlns:a16="http://schemas.microsoft.com/office/drawing/2014/main" id="{AC324C24-DB31-BC89-5B12-023E4B94AF84}"/>
              </a:ext>
            </a:extLst>
          </p:cNvPr>
          <p:cNvGrpSpPr/>
          <p:nvPr/>
        </p:nvGrpSpPr>
        <p:grpSpPr>
          <a:xfrm>
            <a:off x="6308199" y="1102614"/>
            <a:ext cx="2092336" cy="3250545"/>
            <a:chOff x="6308199" y="1102614"/>
            <a:chExt cx="2092336" cy="3250545"/>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13822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0" name="Group 9">
            <a:extLst>
              <a:ext uri="{FF2B5EF4-FFF2-40B4-BE49-F238E27FC236}">
                <a16:creationId xmlns:a16="http://schemas.microsoft.com/office/drawing/2014/main" id="{16F0D8F7-C579-3FE5-E644-B7FB3580C11B}"/>
              </a:ext>
            </a:extLst>
          </p:cNvPr>
          <p:cNvGrpSpPr/>
          <p:nvPr/>
        </p:nvGrpSpPr>
        <p:grpSpPr>
          <a:xfrm>
            <a:off x="466725" y="1102614"/>
            <a:ext cx="2230984" cy="3250545"/>
            <a:chOff x="466725" y="1102614"/>
            <a:chExt cx="2230984" cy="3250545"/>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11" name="Group 10">
            <a:extLst>
              <a:ext uri="{FF2B5EF4-FFF2-40B4-BE49-F238E27FC236}">
                <a16:creationId xmlns:a16="http://schemas.microsoft.com/office/drawing/2014/main" id="{4709BBC0-616C-4EEF-ACD7-9EC2A8D02A1A}"/>
              </a:ext>
            </a:extLst>
          </p:cNvPr>
          <p:cNvGrpSpPr/>
          <p:nvPr/>
        </p:nvGrpSpPr>
        <p:grpSpPr>
          <a:xfrm>
            <a:off x="3583971" y="1102614"/>
            <a:ext cx="1768642" cy="3250545"/>
            <a:chOff x="3583971" y="1102614"/>
            <a:chExt cx="1768642" cy="3250545"/>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2" name="Group 11">
            <a:extLst>
              <a:ext uri="{FF2B5EF4-FFF2-40B4-BE49-F238E27FC236}">
                <a16:creationId xmlns:a16="http://schemas.microsoft.com/office/drawing/2014/main" id="{AC324C24-DB31-BC89-5B12-023E4B94AF84}"/>
              </a:ext>
            </a:extLst>
          </p:cNvPr>
          <p:cNvGrpSpPr/>
          <p:nvPr/>
        </p:nvGrpSpPr>
        <p:grpSpPr>
          <a:xfrm>
            <a:off x="6308199" y="1102614"/>
            <a:ext cx="2092336" cy="3250545"/>
            <a:chOff x="6308199" y="1102614"/>
            <a:chExt cx="2092336" cy="3250545"/>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6363861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0" name="Group 9">
            <a:extLst>
              <a:ext uri="{FF2B5EF4-FFF2-40B4-BE49-F238E27FC236}">
                <a16:creationId xmlns:a16="http://schemas.microsoft.com/office/drawing/2014/main" id="{16F0D8F7-C579-3FE5-E644-B7FB3580C11B}"/>
              </a:ext>
            </a:extLst>
          </p:cNvPr>
          <p:cNvGrpSpPr/>
          <p:nvPr/>
        </p:nvGrpSpPr>
        <p:grpSpPr>
          <a:xfrm>
            <a:off x="466725" y="1102614"/>
            <a:ext cx="2230984" cy="3250545"/>
            <a:chOff x="466725" y="1102614"/>
            <a:chExt cx="2230984" cy="3250545"/>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11" name="Group 10">
            <a:extLst>
              <a:ext uri="{FF2B5EF4-FFF2-40B4-BE49-F238E27FC236}">
                <a16:creationId xmlns:a16="http://schemas.microsoft.com/office/drawing/2014/main" id="{4709BBC0-616C-4EEF-ACD7-9EC2A8D02A1A}"/>
              </a:ext>
            </a:extLst>
          </p:cNvPr>
          <p:cNvGrpSpPr/>
          <p:nvPr/>
        </p:nvGrpSpPr>
        <p:grpSpPr>
          <a:xfrm>
            <a:off x="3583971" y="1102614"/>
            <a:ext cx="1768642" cy="3250545"/>
            <a:chOff x="3583971" y="1102614"/>
            <a:chExt cx="1768642" cy="3250545"/>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2" name="Group 11">
            <a:extLst>
              <a:ext uri="{FF2B5EF4-FFF2-40B4-BE49-F238E27FC236}">
                <a16:creationId xmlns:a16="http://schemas.microsoft.com/office/drawing/2014/main" id="{AC324C24-DB31-BC89-5B12-023E4B94AF84}"/>
              </a:ext>
            </a:extLst>
          </p:cNvPr>
          <p:cNvGrpSpPr/>
          <p:nvPr/>
        </p:nvGrpSpPr>
        <p:grpSpPr>
          <a:xfrm>
            <a:off x="6308199" y="1102614"/>
            <a:ext cx="2092336" cy="3250545"/>
            <a:chOff x="6308199" y="1102614"/>
            <a:chExt cx="2092336" cy="3250545"/>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8235482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Little Red Riding Hood</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51789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spTree>
    <p:extLst>
      <p:ext uri="{BB962C8B-B14F-4D97-AF65-F5344CB8AC3E}">
        <p14:creationId xmlns:p14="http://schemas.microsoft.com/office/powerpoint/2010/main" val="127189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spTree>
    <p:extLst>
      <p:ext uri="{BB962C8B-B14F-4D97-AF65-F5344CB8AC3E}">
        <p14:creationId xmlns:p14="http://schemas.microsoft.com/office/powerpoint/2010/main" val="401920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44444E-6 6.17284E-7 L -0.19219 -0.00124 " pathEditMode="relative" rAng="0" ptsTypes="AA">
                                      <p:cBhvr>
                                        <p:cTn id="6" dur="1000" fill="hold"/>
                                        <p:tgtEl>
                                          <p:spTgt spid="4"/>
                                        </p:tgtEl>
                                        <p:attrNameLst>
                                          <p:attrName>ppt_x</p:attrName>
                                          <p:attrName>ppt_y</p:attrName>
                                        </p:attrNameLst>
                                      </p:cBhvr>
                                      <p:rCtr x="-9618" y="-62"/>
                                    </p:animMotion>
                                  </p:childTnLst>
                                </p:cTn>
                              </p:par>
                              <p:par>
                                <p:cTn id="7" presetID="10" presetClass="exit" presetSubtype="0" fill="hold" nodeType="withEffect">
                                  <p:stCondLst>
                                    <p:cond delay="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35ED-2B71-61D4-8A6B-875AFC8F28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904BCE1-E651-B828-F9CC-D5378B15ED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1213" y="1200150"/>
            <a:ext cx="3721573" cy="3394075"/>
          </a:xfrm>
        </p:spPr>
      </p:pic>
    </p:spTree>
    <p:extLst>
      <p:ext uri="{BB962C8B-B14F-4D97-AF65-F5344CB8AC3E}">
        <p14:creationId xmlns:p14="http://schemas.microsoft.com/office/powerpoint/2010/main" val="18462128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DBAC-0C81-2E6C-8599-F0225F85AE96}"/>
              </a:ext>
            </a:extLst>
          </p:cNvPr>
          <p:cNvSpPr>
            <a:spLocks noGrp="1"/>
          </p:cNvSpPr>
          <p:nvPr>
            <p:ph type="title"/>
          </p:nvPr>
        </p:nvSpPr>
        <p:spPr/>
        <p:txBody>
          <a:bodyPr/>
          <a:lstStyle/>
          <a:p>
            <a:r>
              <a:rPr lang="en-US" dirty="0"/>
              <a:t>Little Red Riding Hood</a:t>
            </a:r>
          </a:p>
        </p:txBody>
      </p:sp>
      <p:pic>
        <p:nvPicPr>
          <p:cNvPr id="6" name="Picture 5">
            <a:extLst>
              <a:ext uri="{FF2B5EF4-FFF2-40B4-BE49-F238E27FC236}">
                <a16:creationId xmlns:a16="http://schemas.microsoft.com/office/drawing/2014/main" id="{710E0233-E288-7AC1-28DB-4EA1B8C34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654" y="1108228"/>
            <a:ext cx="3046788" cy="3099184"/>
          </a:xfrm>
          <a:prstGeom prst="rect">
            <a:avLst/>
          </a:prstGeom>
        </p:spPr>
      </p:pic>
      <p:pic>
        <p:nvPicPr>
          <p:cNvPr id="8" name="Picture 7">
            <a:extLst>
              <a:ext uri="{FF2B5EF4-FFF2-40B4-BE49-F238E27FC236}">
                <a16:creationId xmlns:a16="http://schemas.microsoft.com/office/drawing/2014/main" id="{A4246D96-2AA1-4791-5086-BEF5FE862D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659" y="1063394"/>
            <a:ext cx="2748946" cy="3099184"/>
          </a:xfrm>
          <a:prstGeom prst="rect">
            <a:avLst/>
          </a:prstGeom>
        </p:spPr>
      </p:pic>
      <p:pic>
        <p:nvPicPr>
          <p:cNvPr id="9" name="Picture 8">
            <a:extLst>
              <a:ext uri="{FF2B5EF4-FFF2-40B4-BE49-F238E27FC236}">
                <a16:creationId xmlns:a16="http://schemas.microsoft.com/office/drawing/2014/main" id="{93E99251-202C-BCA7-EC1C-8D6EDFDC70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281" y="1063394"/>
            <a:ext cx="1978156" cy="3182118"/>
          </a:xfrm>
          <a:prstGeom prst="rect">
            <a:avLst/>
          </a:prstGeom>
        </p:spPr>
      </p:pic>
    </p:spTree>
    <p:extLst>
      <p:ext uri="{BB962C8B-B14F-4D97-AF65-F5344CB8AC3E}">
        <p14:creationId xmlns:p14="http://schemas.microsoft.com/office/powerpoint/2010/main" val="153996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886405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37437579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1294818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22628812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04A3-8173-795F-6174-583DAAAB290A}"/>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19834A3F-35B0-B5ED-D2AB-7DB2229AEE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2467" y="1063625"/>
            <a:ext cx="4639065" cy="3499111"/>
          </a:xfrm>
          <a:prstGeom prst="rect">
            <a:avLst/>
          </a:prstGeom>
        </p:spPr>
      </p:pic>
    </p:spTree>
    <p:extLst>
      <p:ext uri="{BB962C8B-B14F-4D97-AF65-F5344CB8AC3E}">
        <p14:creationId xmlns:p14="http://schemas.microsoft.com/office/powerpoint/2010/main" val="2454282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85C-45CE-005C-4153-0536803FBA1F}"/>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76CF9312-DCBB-D5AF-A591-68AA8CED8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1200150"/>
            <a:ext cx="3773429" cy="3283765"/>
          </a:xfrm>
          <a:prstGeom prst="rect">
            <a:avLst/>
          </a:prstGeom>
        </p:spPr>
      </p:pic>
      <p:pic>
        <p:nvPicPr>
          <p:cNvPr id="6" name="Picture 5">
            <a:extLst>
              <a:ext uri="{FF2B5EF4-FFF2-40B4-BE49-F238E27FC236}">
                <a16:creationId xmlns:a16="http://schemas.microsoft.com/office/drawing/2014/main" id="{61D81DC0-A497-9340-A8B0-7481F8BCB5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1301797"/>
            <a:ext cx="1754959" cy="3182118"/>
          </a:xfrm>
          <a:prstGeom prst="rect">
            <a:avLst/>
          </a:prstGeom>
        </p:spPr>
      </p:pic>
    </p:spTree>
    <p:extLst>
      <p:ext uri="{BB962C8B-B14F-4D97-AF65-F5344CB8AC3E}">
        <p14:creationId xmlns:p14="http://schemas.microsoft.com/office/powerpoint/2010/main" val="37236651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AAE3-4CE2-B286-B4FF-3C1F78B810B7}"/>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B4E3E637-BA86-6AC7-A8AE-F6F3C17142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28" y="1063625"/>
            <a:ext cx="7729744" cy="3706376"/>
          </a:xfrm>
          <a:prstGeom prst="rect">
            <a:avLst/>
          </a:prstGeom>
        </p:spPr>
      </p:pic>
    </p:spTree>
    <p:extLst>
      <p:ext uri="{BB962C8B-B14F-4D97-AF65-F5344CB8AC3E}">
        <p14:creationId xmlns:p14="http://schemas.microsoft.com/office/powerpoint/2010/main" val="25409263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4D52-DD9E-93E2-BB0D-495FDB6F8C25}"/>
              </a:ext>
            </a:extLst>
          </p:cNvPr>
          <p:cNvSpPr>
            <a:spLocks noGrp="1"/>
          </p:cNvSpPr>
          <p:nvPr>
            <p:ph type="title"/>
          </p:nvPr>
        </p:nvSpPr>
        <p:spPr/>
        <p:txBody>
          <a:bodyPr/>
          <a:lstStyle/>
          <a:p>
            <a:r>
              <a:rPr lang="en-US" dirty="0"/>
              <a:t>Little Red Riding Hood</a:t>
            </a:r>
          </a:p>
        </p:txBody>
      </p:sp>
      <p:pic>
        <p:nvPicPr>
          <p:cNvPr id="3" name="Picture 2">
            <a:extLst>
              <a:ext uri="{FF2B5EF4-FFF2-40B4-BE49-F238E27FC236}">
                <a16:creationId xmlns:a16="http://schemas.microsoft.com/office/drawing/2014/main" id="{CF5FB02D-1221-8D82-3112-94C85D098F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14400" y="1481318"/>
            <a:ext cx="1754959" cy="2823076"/>
          </a:xfrm>
          <a:prstGeom prst="rect">
            <a:avLst/>
          </a:prstGeom>
        </p:spPr>
      </p:pic>
      <p:pic>
        <p:nvPicPr>
          <p:cNvPr id="4" name="Picture 3">
            <a:extLst>
              <a:ext uri="{FF2B5EF4-FFF2-40B4-BE49-F238E27FC236}">
                <a16:creationId xmlns:a16="http://schemas.microsoft.com/office/drawing/2014/main" id="{F3E166CE-7974-5AFF-9764-46CAF7EC86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94520" y="1473071"/>
            <a:ext cx="1754959" cy="2839569"/>
          </a:xfrm>
          <a:prstGeom prst="rect">
            <a:avLst/>
          </a:prstGeom>
        </p:spPr>
      </p:pic>
      <p:pic>
        <p:nvPicPr>
          <p:cNvPr id="5" name="Picture 4">
            <a:extLst>
              <a:ext uri="{FF2B5EF4-FFF2-40B4-BE49-F238E27FC236}">
                <a16:creationId xmlns:a16="http://schemas.microsoft.com/office/drawing/2014/main" id="{AAA7781C-A816-FA06-479C-E35D17A185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4640" y="1301797"/>
            <a:ext cx="1754959" cy="3182118"/>
          </a:xfrm>
          <a:prstGeom prst="rect">
            <a:avLst/>
          </a:prstGeom>
        </p:spPr>
      </p:pic>
    </p:spTree>
    <p:extLst>
      <p:ext uri="{BB962C8B-B14F-4D97-AF65-F5344CB8AC3E}">
        <p14:creationId xmlns:p14="http://schemas.microsoft.com/office/powerpoint/2010/main" val="33011334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7200" y="1160212"/>
            <a:ext cx="1754959"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BC88C016-669D-5D96-1837-210EB1F5E7F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162800" y="1680381"/>
            <a:ext cx="1752600" cy="1782738"/>
          </a:xfrm>
          <a:prstGeom prst="rect">
            <a:avLst/>
          </a:prstGeom>
        </p:spPr>
      </p:pic>
      <p:sp>
        <p:nvSpPr>
          <p:cNvPr id="8" name="TextBox 7">
            <a:extLst>
              <a:ext uri="{FF2B5EF4-FFF2-40B4-BE49-F238E27FC236}">
                <a16:creationId xmlns:a16="http://schemas.microsoft.com/office/drawing/2014/main" id="{8FD32C94-366F-8D18-809A-0D6E26ED98EC}"/>
              </a:ext>
            </a:extLst>
          </p:cNvPr>
          <p:cNvSpPr txBox="1"/>
          <p:nvPr/>
        </p:nvSpPr>
        <p:spPr>
          <a:xfrm>
            <a:off x="3209207" y="2217806"/>
            <a:ext cx="1508747" cy="707886"/>
          </a:xfrm>
          <a:prstGeom prst="rect">
            <a:avLst/>
          </a:prstGeom>
          <a:noFill/>
        </p:spPr>
        <p:txBody>
          <a:bodyPr wrap="none" rtlCol="0">
            <a:spAutoFit/>
          </a:bodyPr>
          <a:lstStyle/>
          <a:p>
            <a:pPr algn="ctr"/>
            <a:r>
              <a:rPr lang="en-US" sz="4000" dirty="0"/>
              <a:t>Victim</a:t>
            </a:r>
            <a:endParaRPr lang="en-US" sz="2400" dirty="0"/>
          </a:p>
        </p:txBody>
      </p:sp>
      <p:sp>
        <p:nvSpPr>
          <p:cNvPr id="9" name="TextBox 8">
            <a:extLst>
              <a:ext uri="{FF2B5EF4-FFF2-40B4-BE49-F238E27FC236}">
                <a16:creationId xmlns:a16="http://schemas.microsoft.com/office/drawing/2014/main" id="{61D35533-EDC1-2ACE-B49D-51D2CE1444DC}"/>
              </a:ext>
            </a:extLst>
          </p:cNvPr>
          <p:cNvSpPr txBox="1"/>
          <p:nvPr/>
        </p:nvSpPr>
        <p:spPr>
          <a:xfrm>
            <a:off x="2761875" y="3037613"/>
            <a:ext cx="2422458" cy="707886"/>
          </a:xfrm>
          <a:prstGeom prst="rect">
            <a:avLst/>
          </a:prstGeom>
          <a:noFill/>
        </p:spPr>
        <p:txBody>
          <a:bodyPr wrap="none" rtlCol="0">
            <a:spAutoFit/>
          </a:bodyPr>
          <a:lstStyle/>
          <a:p>
            <a:pPr algn="ctr"/>
            <a:r>
              <a:rPr lang="en-US" sz="4000" dirty="0"/>
              <a:t>Persecutor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3041024" y="1397999"/>
            <a:ext cx="1829925" cy="707886"/>
          </a:xfrm>
          <a:prstGeom prst="rect">
            <a:avLst/>
          </a:prstGeom>
          <a:noFill/>
        </p:spPr>
        <p:txBody>
          <a:bodyPr wrap="none" rtlCol="0">
            <a:spAutoFit/>
          </a:bodyPr>
          <a:lstStyle/>
          <a:p>
            <a:pPr algn="ctr"/>
            <a:r>
              <a:rPr lang="en-US" sz="4000" dirty="0"/>
              <a:t>Rescuer</a:t>
            </a:r>
            <a:endParaRPr lang="en-US" sz="2400" dirty="0"/>
          </a:p>
        </p:txBody>
      </p:sp>
    </p:spTree>
    <p:extLst>
      <p:ext uri="{BB962C8B-B14F-4D97-AF65-F5344CB8AC3E}">
        <p14:creationId xmlns:p14="http://schemas.microsoft.com/office/powerpoint/2010/main" val="40526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 presetClass="exit" presetSubtype="0" fill="hold"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8"/>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9" grpId="0"/>
      <p:bldP spid="9" grpId="1"/>
      <p:bldP spid="10" grpId="0"/>
      <p:bldP spid="10" grpId="1"/>
      <p:bldP spid="10"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048E-9B35-B5F6-4617-677E632E7C0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EC5EB0E9-7FC7-8729-C0C5-F1B01D36F8F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21650" y="1200150"/>
            <a:ext cx="5100700" cy="3394075"/>
          </a:xfrm>
        </p:spPr>
      </p:pic>
    </p:spTree>
    <p:extLst>
      <p:ext uri="{BB962C8B-B14F-4D97-AF65-F5344CB8AC3E}">
        <p14:creationId xmlns:p14="http://schemas.microsoft.com/office/powerpoint/2010/main" val="18126934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156745" y="2217806"/>
            <a:ext cx="2422458" cy="707886"/>
          </a:xfrm>
          <a:prstGeom prst="rect">
            <a:avLst/>
          </a:prstGeom>
          <a:noFill/>
        </p:spPr>
        <p:txBody>
          <a:bodyPr wrap="none" rtlCol="0">
            <a:spAutoFit/>
          </a:bodyPr>
          <a:lstStyle/>
          <a:p>
            <a:pPr algn="ctr"/>
            <a:r>
              <a:rPr lang="en-US" sz="4000" dirty="0"/>
              <a:t>Persecutor</a:t>
            </a:r>
            <a:endParaRPr lang="en-US" sz="2400" dirty="0"/>
          </a:p>
        </p:txBody>
      </p:sp>
    </p:spTree>
    <p:extLst>
      <p:ext uri="{BB962C8B-B14F-4D97-AF65-F5344CB8AC3E}">
        <p14:creationId xmlns:p14="http://schemas.microsoft.com/office/powerpoint/2010/main" val="8760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76896" y="1641410"/>
            <a:ext cx="1026176"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613601" y="2217806"/>
            <a:ext cx="1508747" cy="707886"/>
          </a:xfrm>
          <a:prstGeom prst="rect">
            <a:avLst/>
          </a:prstGeom>
          <a:noFill/>
        </p:spPr>
        <p:txBody>
          <a:bodyPr wrap="none" rtlCol="0">
            <a:spAutoFit/>
          </a:bodyPr>
          <a:lstStyle/>
          <a:p>
            <a:pPr algn="ctr"/>
            <a:r>
              <a:rPr lang="en-US" sz="4000" dirty="0"/>
              <a:t>Victim</a:t>
            </a:r>
            <a:endParaRPr lang="en-US" sz="2400" dirty="0"/>
          </a:p>
        </p:txBody>
      </p:sp>
    </p:spTree>
    <p:extLst>
      <p:ext uri="{BB962C8B-B14F-4D97-AF65-F5344CB8AC3E}">
        <p14:creationId xmlns:p14="http://schemas.microsoft.com/office/powerpoint/2010/main" val="15404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6207" y="1160212"/>
            <a:ext cx="1556945"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005704" y="2597151"/>
            <a:ext cx="926190" cy="1498599"/>
          </a:xfrm>
          <a:prstGeom prst="rect">
            <a:avLst/>
          </a:prstGeom>
        </p:spPr>
      </p:pic>
      <p:sp>
        <p:nvSpPr>
          <p:cNvPr id="9" name="TextBox 8">
            <a:extLst>
              <a:ext uri="{FF2B5EF4-FFF2-40B4-BE49-F238E27FC236}">
                <a16:creationId xmlns:a16="http://schemas.microsoft.com/office/drawing/2014/main" id="{61D35533-EDC1-2ACE-B49D-51D2CE1444DC}"/>
              </a:ext>
            </a:extLst>
          </p:cNvPr>
          <p:cNvSpPr txBox="1"/>
          <p:nvPr/>
        </p:nvSpPr>
        <p:spPr>
          <a:xfrm>
            <a:off x="3124200" y="2571749"/>
            <a:ext cx="1829925" cy="707886"/>
          </a:xfrm>
          <a:prstGeom prst="rect">
            <a:avLst/>
          </a:prstGeom>
          <a:noFill/>
        </p:spPr>
        <p:txBody>
          <a:bodyPr wrap="none" rtlCol="0">
            <a:spAutoFit/>
          </a:bodyPr>
          <a:lstStyle/>
          <a:p>
            <a:pPr algn="ctr"/>
            <a:r>
              <a:rPr lang="en-US" sz="4000" dirty="0"/>
              <a:t>Rescuer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2827932" y="1680381"/>
            <a:ext cx="2422459" cy="707886"/>
          </a:xfrm>
          <a:prstGeom prst="rect">
            <a:avLst/>
          </a:prstGeom>
          <a:noFill/>
        </p:spPr>
        <p:txBody>
          <a:bodyPr wrap="none" rtlCol="0">
            <a:spAutoFit/>
          </a:bodyPr>
          <a:lstStyle/>
          <a:p>
            <a:pPr algn="ctr"/>
            <a:r>
              <a:rPr lang="en-US" sz="4000" dirty="0"/>
              <a:t>Persecutor</a:t>
            </a:r>
            <a:endParaRPr lang="en-US" sz="2400" dirty="0"/>
          </a:p>
        </p:txBody>
      </p:sp>
      <p:pic>
        <p:nvPicPr>
          <p:cNvPr id="6" name="Picture 5">
            <a:extLst>
              <a:ext uri="{FF2B5EF4-FFF2-40B4-BE49-F238E27FC236}">
                <a16:creationId xmlns:a16="http://schemas.microsoft.com/office/drawing/2014/main" id="{73D34E5A-5AE6-B00D-2DBA-CFF6BE1CDE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90768" y="946151"/>
            <a:ext cx="931601" cy="1498599"/>
          </a:xfrm>
          <a:prstGeom prst="rect">
            <a:avLst/>
          </a:prstGeom>
        </p:spPr>
      </p:pic>
      <p:pic>
        <p:nvPicPr>
          <p:cNvPr id="7" name="Picture 6">
            <a:extLst>
              <a:ext uri="{FF2B5EF4-FFF2-40B4-BE49-F238E27FC236}">
                <a16:creationId xmlns:a16="http://schemas.microsoft.com/office/drawing/2014/main" id="{856FA327-F016-4095-35F8-8060D90BC9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250391" y="1254849"/>
            <a:ext cx="2598209" cy="2642889"/>
          </a:xfrm>
          <a:prstGeom prst="rect">
            <a:avLst/>
          </a:prstGeom>
        </p:spPr>
      </p:pic>
    </p:spTree>
    <p:extLst>
      <p:ext uri="{BB962C8B-B14F-4D97-AF65-F5344CB8AC3E}">
        <p14:creationId xmlns:p14="http://schemas.microsoft.com/office/powerpoint/2010/main" val="50384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Pied Piper</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25637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024F-9965-DD99-E4DE-1DA92B622A80}"/>
              </a:ext>
            </a:extLst>
          </p:cNvPr>
          <p:cNvSpPr>
            <a:spLocks noGrp="1"/>
          </p:cNvSpPr>
          <p:nvPr>
            <p:ph type="title"/>
          </p:nvPr>
        </p:nvSpPr>
        <p:spPr/>
        <p:txBody>
          <a:bodyPr/>
          <a:lstStyle/>
          <a:p>
            <a:r>
              <a:rPr lang="en-US" dirty="0"/>
              <a:t>Pied Piper - Analysis</a:t>
            </a:r>
          </a:p>
        </p:txBody>
      </p:sp>
      <p:graphicFrame>
        <p:nvGraphicFramePr>
          <p:cNvPr id="4" name="Diagram 3">
            <a:extLst>
              <a:ext uri="{FF2B5EF4-FFF2-40B4-BE49-F238E27FC236}">
                <a16:creationId xmlns:a16="http://schemas.microsoft.com/office/drawing/2014/main" id="{0E1A0753-86CE-789F-53BB-5885F7E2821C}"/>
              </a:ext>
            </a:extLst>
          </p:cNvPr>
          <p:cNvGraphicFramePr/>
          <p:nvPr>
            <p:extLst>
              <p:ext uri="{D42A27DB-BD31-4B8C-83A1-F6EECF244321}">
                <p14:modId xmlns:p14="http://schemas.microsoft.com/office/powerpoint/2010/main" val="3228778443"/>
              </p:ext>
            </p:extLst>
          </p:nvPr>
        </p:nvGraphicFramePr>
        <p:xfrm>
          <a:off x="2286000" y="1063625"/>
          <a:ext cx="6096000" cy="76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7C94FC2D-9091-7EF2-E4B2-E5E8F3688B33}"/>
              </a:ext>
            </a:extLst>
          </p:cNvPr>
          <p:cNvSpPr/>
          <p:nvPr/>
        </p:nvSpPr>
        <p:spPr>
          <a:xfrm>
            <a:off x="147831" y="1092884"/>
            <a:ext cx="2081019"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Pied Piper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6" name="Diagram 5">
            <a:extLst>
              <a:ext uri="{FF2B5EF4-FFF2-40B4-BE49-F238E27FC236}">
                <a16:creationId xmlns:a16="http://schemas.microsoft.com/office/drawing/2014/main" id="{DB247DF3-481E-C30A-125F-10A3E6E337DD}"/>
              </a:ext>
            </a:extLst>
          </p:cNvPr>
          <p:cNvGraphicFramePr/>
          <p:nvPr>
            <p:extLst>
              <p:ext uri="{D42A27DB-BD31-4B8C-83A1-F6EECF244321}">
                <p14:modId xmlns:p14="http://schemas.microsoft.com/office/powerpoint/2010/main" val="1850033156"/>
              </p:ext>
            </p:extLst>
          </p:nvPr>
        </p:nvGraphicFramePr>
        <p:xfrm>
          <a:off x="2247900" y="2190750"/>
          <a:ext cx="6096000" cy="76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a:extLst>
              <a:ext uri="{FF2B5EF4-FFF2-40B4-BE49-F238E27FC236}">
                <a16:creationId xmlns:a16="http://schemas.microsoft.com/office/drawing/2014/main" id="{5C435D17-AD95-52C5-911C-B8997498D4A5}"/>
              </a:ext>
            </a:extLst>
          </p:cNvPr>
          <p:cNvSpPr/>
          <p:nvPr/>
        </p:nvSpPr>
        <p:spPr>
          <a:xfrm>
            <a:off x="450948" y="2220009"/>
            <a:ext cx="1398588"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Mayor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48E8C5AC-B188-82A8-1F48-A7932883C66D}"/>
              </a:ext>
            </a:extLst>
          </p:cNvPr>
          <p:cNvGraphicFramePr/>
          <p:nvPr>
            <p:extLst>
              <p:ext uri="{D42A27DB-BD31-4B8C-83A1-F6EECF244321}">
                <p14:modId xmlns:p14="http://schemas.microsoft.com/office/powerpoint/2010/main" val="2950429427"/>
              </p:ext>
            </p:extLst>
          </p:nvPr>
        </p:nvGraphicFramePr>
        <p:xfrm>
          <a:off x="2219325" y="3347134"/>
          <a:ext cx="6096000"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ectangle 8">
            <a:extLst>
              <a:ext uri="{FF2B5EF4-FFF2-40B4-BE49-F238E27FC236}">
                <a16:creationId xmlns:a16="http://schemas.microsoft.com/office/drawing/2014/main" id="{F78AA0F6-9BD8-8BF7-B7CE-0AA3710A4CB9}"/>
              </a:ext>
            </a:extLst>
          </p:cNvPr>
          <p:cNvSpPr/>
          <p:nvPr/>
        </p:nvSpPr>
        <p:spPr>
          <a:xfrm>
            <a:off x="245306" y="3376393"/>
            <a:ext cx="1752724"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Children</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58333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Cinderella</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082281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DF83-7409-DF62-9F3E-F5AF775471E1}"/>
              </a:ext>
            </a:extLst>
          </p:cNvPr>
          <p:cNvSpPr>
            <a:spLocks noGrp="1"/>
          </p:cNvSpPr>
          <p:nvPr>
            <p:ph type="title"/>
          </p:nvPr>
        </p:nvSpPr>
        <p:spPr/>
        <p:txBody>
          <a:bodyPr/>
          <a:lstStyle/>
          <a:p>
            <a:r>
              <a:rPr lang="en-US" dirty="0"/>
              <a:t>Cinderella - Analysis</a:t>
            </a:r>
          </a:p>
        </p:txBody>
      </p:sp>
      <p:graphicFrame>
        <p:nvGraphicFramePr>
          <p:cNvPr id="3" name="Diagram 2">
            <a:extLst>
              <a:ext uri="{FF2B5EF4-FFF2-40B4-BE49-F238E27FC236}">
                <a16:creationId xmlns:a16="http://schemas.microsoft.com/office/drawing/2014/main" id="{AF0BDA27-FE2E-AA77-40CA-10C47587D652}"/>
              </a:ext>
            </a:extLst>
          </p:cNvPr>
          <p:cNvGraphicFramePr/>
          <p:nvPr>
            <p:extLst>
              <p:ext uri="{D42A27DB-BD31-4B8C-83A1-F6EECF244321}">
                <p14:modId xmlns:p14="http://schemas.microsoft.com/office/powerpoint/2010/main" val="3645463531"/>
              </p:ext>
            </p:extLst>
          </p:nvPr>
        </p:nvGraphicFramePr>
        <p:xfrm>
          <a:off x="1524000" y="2143125"/>
          <a:ext cx="6096000" cy="85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79606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1357"/>
          <a:stretch/>
        </p:blipFill>
        <p:spPr>
          <a:xfrm>
            <a:off x="3936206" y="204789"/>
            <a:ext cx="4389437" cy="3890962"/>
          </a:xfrm>
        </p:spPr>
      </p:pic>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Software Development Team</a:t>
            </a:r>
          </a:p>
        </p:txBody>
      </p:sp>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2363657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Tree>
    <p:extLst>
      <p:ext uri="{BB962C8B-B14F-4D97-AF65-F5344CB8AC3E}">
        <p14:creationId xmlns:p14="http://schemas.microsoft.com/office/powerpoint/2010/main" val="68526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9" name="TextBox 8">
            <a:extLst>
              <a:ext uri="{FF2B5EF4-FFF2-40B4-BE49-F238E27FC236}">
                <a16:creationId xmlns:a16="http://schemas.microsoft.com/office/drawing/2014/main" id="{C04955D5-AF85-A7B7-92D6-BB38ECDBF876}"/>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sp>
        <p:nvSpPr>
          <p:cNvPr id="10" name="TextBox 9">
            <a:extLst>
              <a:ext uri="{FF2B5EF4-FFF2-40B4-BE49-F238E27FC236}">
                <a16:creationId xmlns:a16="http://schemas.microsoft.com/office/drawing/2014/main" id="{03A33809-A5C4-5C02-3D75-6C33CF52BE81}"/>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sp>
        <p:nvSpPr>
          <p:cNvPr id="17" name="Isosceles Triangle 16">
            <a:extLst>
              <a:ext uri="{FF2B5EF4-FFF2-40B4-BE49-F238E27FC236}">
                <a16:creationId xmlns:a16="http://schemas.microsoft.com/office/drawing/2014/main" id="{80F301DC-A7F7-271D-D5C7-963A493ED427}"/>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829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0 L 0.4375 -0.14444 " pathEditMode="relative" rAng="0" ptsTypes="AA">
                                      <p:cBhvr>
                                        <p:cTn id="6" dur="750" fill="hold"/>
                                        <p:tgtEl>
                                          <p:spTgt spid="11"/>
                                        </p:tgtEl>
                                        <p:attrNameLst>
                                          <p:attrName>ppt_x</p:attrName>
                                          <p:attrName>ppt_y</p:attrName>
                                        </p:attrNameLst>
                                      </p:cBhvr>
                                      <p:rCtr x="21875" y="-722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0 L -0.12917 0.26667 " pathEditMode="relative" rAng="0" ptsTypes="AA">
                                      <p:cBhvr>
                                        <p:cTn id="10" dur="750" fill="hold"/>
                                        <p:tgtEl>
                                          <p:spTgt spid="14"/>
                                        </p:tgtEl>
                                        <p:attrNameLst>
                                          <p:attrName>ppt_x</p:attrName>
                                          <p:attrName>ppt_y</p:attrName>
                                        </p:attrNameLst>
                                      </p:cBhvr>
                                      <p:rCtr x="-6458" y="13333"/>
                                    </p:animMotion>
                                  </p:childTnLst>
                                </p:cTn>
                              </p:par>
                            </p:childTnLst>
                          </p:cTn>
                        </p:par>
                        <p:par>
                          <p:cTn id="11" fill="hold">
                            <p:stCondLst>
                              <p:cond delay="750"/>
                            </p:stCondLst>
                            <p:childTnLst>
                              <p:par>
                                <p:cTn id="12" presetID="1" presetClass="exit" presetSubtype="0" fill="hold" nodeType="afterEffect">
                                  <p:stCondLst>
                                    <p:cond delay="0"/>
                                  </p:stCondLst>
                                  <p:childTnLst>
                                    <p:set>
                                      <p:cBhvr>
                                        <p:cTn id="13" dur="1" fill="hold">
                                          <p:stCondLst>
                                            <p:cond delay="0"/>
                                          </p:stCondLst>
                                        </p:cTn>
                                        <p:tgtEl>
                                          <p:spTgt spid="11"/>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14"/>
                                        </p:tgtEl>
                                        <p:attrNameLst>
                                          <p:attrName>style.visibility</p:attrName>
                                        </p:attrNameLst>
                                      </p:cBhvr>
                                      <p:to>
                                        <p:strVal val="hidden"/>
                                      </p:to>
                                    </p:se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63BD-28B5-344C-327D-2A97E2546BE6}"/>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A1B6977A-7F6F-0E95-AEF4-12E57BD01977}"/>
              </a:ext>
            </a:extLst>
          </p:cNvPr>
          <p:cNvSpPr/>
          <p:nvPr/>
        </p:nvSpPr>
        <p:spPr>
          <a:xfrm>
            <a:off x="3200400" y="12173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85%</a:t>
            </a:r>
          </a:p>
        </p:txBody>
      </p:sp>
      <p:sp>
        <p:nvSpPr>
          <p:cNvPr id="5" name="Oval 4">
            <a:extLst>
              <a:ext uri="{FF2B5EF4-FFF2-40B4-BE49-F238E27FC236}">
                <a16:creationId xmlns:a16="http://schemas.microsoft.com/office/drawing/2014/main" id="{003E0914-5033-8DD4-56A0-52A56F1EB095}"/>
              </a:ext>
            </a:extLst>
          </p:cNvPr>
          <p:cNvSpPr/>
          <p:nvPr/>
        </p:nvSpPr>
        <p:spPr>
          <a:xfrm>
            <a:off x="4591050" y="12173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$359</a:t>
            </a:r>
          </a:p>
        </p:txBody>
      </p:sp>
      <p:sp>
        <p:nvSpPr>
          <p:cNvPr id="8" name="TextBox 7">
            <a:extLst>
              <a:ext uri="{FF2B5EF4-FFF2-40B4-BE49-F238E27FC236}">
                <a16:creationId xmlns:a16="http://schemas.microsoft.com/office/drawing/2014/main" id="{25B49B0E-2D5B-D79F-F06D-5E6F7A2FCAE3}"/>
              </a:ext>
            </a:extLst>
          </p:cNvPr>
          <p:cNvSpPr txBox="1"/>
          <p:nvPr/>
        </p:nvSpPr>
        <p:spPr>
          <a:xfrm>
            <a:off x="5867400" y="1312901"/>
            <a:ext cx="2686048" cy="738664"/>
          </a:xfrm>
          <a:prstGeom prst="rect">
            <a:avLst/>
          </a:prstGeom>
          <a:noFill/>
        </p:spPr>
        <p:txBody>
          <a:bodyPr wrap="square" rtlCol="0">
            <a:spAutoFit/>
          </a:bodyPr>
          <a:lstStyle/>
          <a:p>
            <a:r>
              <a:rPr lang="en-US" sz="1400" dirty="0"/>
              <a:t>Significant loss of organization productivity costs $359 billion a year</a:t>
            </a:r>
          </a:p>
        </p:txBody>
      </p:sp>
      <p:sp>
        <p:nvSpPr>
          <p:cNvPr id="9" name="TextBox 8">
            <a:extLst>
              <a:ext uri="{FF2B5EF4-FFF2-40B4-BE49-F238E27FC236}">
                <a16:creationId xmlns:a16="http://schemas.microsoft.com/office/drawing/2014/main" id="{9C191847-4C63-A858-3AD9-DBB8E574D636}"/>
              </a:ext>
            </a:extLst>
          </p:cNvPr>
          <p:cNvSpPr txBox="1"/>
          <p:nvPr/>
        </p:nvSpPr>
        <p:spPr>
          <a:xfrm>
            <a:off x="406601" y="1301531"/>
            <a:ext cx="2686048" cy="738664"/>
          </a:xfrm>
          <a:prstGeom prst="rect">
            <a:avLst/>
          </a:prstGeom>
          <a:noFill/>
        </p:spPr>
        <p:txBody>
          <a:bodyPr wrap="square" rtlCol="0">
            <a:spAutoFit/>
          </a:bodyPr>
          <a:lstStyle/>
          <a:p>
            <a:pPr algn="r"/>
            <a:r>
              <a:rPr lang="en-US" sz="1400" dirty="0"/>
              <a:t>85% of US employees experience conflict and spend 2.8 hours per week dealing with it</a:t>
            </a:r>
          </a:p>
        </p:txBody>
      </p:sp>
      <p:sp>
        <p:nvSpPr>
          <p:cNvPr id="15" name="Oval 14">
            <a:extLst>
              <a:ext uri="{FF2B5EF4-FFF2-40B4-BE49-F238E27FC236}">
                <a16:creationId xmlns:a16="http://schemas.microsoft.com/office/drawing/2014/main" id="{569B620C-5D51-8D8C-FE7C-A8E7AE58F0AE}"/>
              </a:ext>
            </a:extLst>
          </p:cNvPr>
          <p:cNvSpPr/>
          <p:nvPr/>
        </p:nvSpPr>
        <p:spPr>
          <a:xfrm>
            <a:off x="3200400" y="21825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27%</a:t>
            </a:r>
          </a:p>
        </p:txBody>
      </p:sp>
      <p:sp>
        <p:nvSpPr>
          <p:cNvPr id="16" name="Oval 15">
            <a:extLst>
              <a:ext uri="{FF2B5EF4-FFF2-40B4-BE49-F238E27FC236}">
                <a16:creationId xmlns:a16="http://schemas.microsoft.com/office/drawing/2014/main" id="{8D08D068-25CF-BC0F-C2E9-586D677AF4C4}"/>
              </a:ext>
            </a:extLst>
          </p:cNvPr>
          <p:cNvSpPr/>
          <p:nvPr/>
        </p:nvSpPr>
        <p:spPr>
          <a:xfrm>
            <a:off x="4591050" y="21825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25%</a:t>
            </a:r>
          </a:p>
        </p:txBody>
      </p:sp>
      <p:sp>
        <p:nvSpPr>
          <p:cNvPr id="17" name="TextBox 16">
            <a:extLst>
              <a:ext uri="{FF2B5EF4-FFF2-40B4-BE49-F238E27FC236}">
                <a16:creationId xmlns:a16="http://schemas.microsoft.com/office/drawing/2014/main" id="{DD223FF1-5F35-2BC9-FAF9-B645074DE1FA}"/>
              </a:ext>
            </a:extLst>
          </p:cNvPr>
          <p:cNvSpPr txBox="1"/>
          <p:nvPr/>
        </p:nvSpPr>
        <p:spPr>
          <a:xfrm>
            <a:off x="5867400" y="2391370"/>
            <a:ext cx="2686048" cy="523220"/>
          </a:xfrm>
          <a:prstGeom prst="rect">
            <a:avLst/>
          </a:prstGeom>
          <a:noFill/>
        </p:spPr>
        <p:txBody>
          <a:bodyPr wrap="square" rtlCol="0">
            <a:spAutoFit/>
          </a:bodyPr>
          <a:lstStyle/>
          <a:p>
            <a:r>
              <a:rPr lang="en-US" sz="1400" dirty="0"/>
              <a:t>25% say avoiding conflict results in sickness/absences</a:t>
            </a:r>
          </a:p>
        </p:txBody>
      </p:sp>
      <p:sp>
        <p:nvSpPr>
          <p:cNvPr id="18" name="TextBox 17">
            <a:extLst>
              <a:ext uri="{FF2B5EF4-FFF2-40B4-BE49-F238E27FC236}">
                <a16:creationId xmlns:a16="http://schemas.microsoft.com/office/drawing/2014/main" id="{435C98BD-0CFB-A9BD-0660-5D6E15A50648}"/>
              </a:ext>
            </a:extLst>
          </p:cNvPr>
          <p:cNvSpPr txBox="1"/>
          <p:nvPr/>
        </p:nvSpPr>
        <p:spPr>
          <a:xfrm>
            <a:off x="422378" y="2352396"/>
            <a:ext cx="2686048" cy="523220"/>
          </a:xfrm>
          <a:prstGeom prst="rect">
            <a:avLst/>
          </a:prstGeom>
          <a:noFill/>
        </p:spPr>
        <p:txBody>
          <a:bodyPr wrap="square" rtlCol="0">
            <a:spAutoFit/>
          </a:bodyPr>
          <a:lstStyle/>
          <a:p>
            <a:pPr algn="r"/>
            <a:r>
              <a:rPr lang="en-US" sz="1400" dirty="0"/>
              <a:t>27% of employees witnessed personal attacks</a:t>
            </a:r>
          </a:p>
        </p:txBody>
      </p:sp>
      <p:sp>
        <p:nvSpPr>
          <p:cNvPr id="19" name="Oval 18">
            <a:extLst>
              <a:ext uri="{FF2B5EF4-FFF2-40B4-BE49-F238E27FC236}">
                <a16:creationId xmlns:a16="http://schemas.microsoft.com/office/drawing/2014/main" id="{F4A092EF-AF06-3187-E3E5-F6191C96297D}"/>
              </a:ext>
            </a:extLst>
          </p:cNvPr>
          <p:cNvSpPr/>
          <p:nvPr/>
        </p:nvSpPr>
        <p:spPr>
          <a:xfrm>
            <a:off x="3200400" y="31477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31%</a:t>
            </a:r>
          </a:p>
        </p:txBody>
      </p:sp>
      <p:sp>
        <p:nvSpPr>
          <p:cNvPr id="20" name="Oval 19">
            <a:extLst>
              <a:ext uri="{FF2B5EF4-FFF2-40B4-BE49-F238E27FC236}">
                <a16:creationId xmlns:a16="http://schemas.microsoft.com/office/drawing/2014/main" id="{4F243570-B805-A7CE-AEE3-C49C740FDEE3}"/>
              </a:ext>
            </a:extLst>
          </p:cNvPr>
          <p:cNvSpPr/>
          <p:nvPr/>
        </p:nvSpPr>
        <p:spPr>
          <a:xfrm>
            <a:off x="4591050" y="31477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78%</a:t>
            </a:r>
          </a:p>
        </p:txBody>
      </p:sp>
      <p:sp>
        <p:nvSpPr>
          <p:cNvPr id="21" name="TextBox 20">
            <a:extLst>
              <a:ext uri="{FF2B5EF4-FFF2-40B4-BE49-F238E27FC236}">
                <a16:creationId xmlns:a16="http://schemas.microsoft.com/office/drawing/2014/main" id="{5A0D3CF8-8DFD-C857-0909-EDCEC2A88F3A}"/>
              </a:ext>
            </a:extLst>
          </p:cNvPr>
          <p:cNvSpPr txBox="1"/>
          <p:nvPr/>
        </p:nvSpPr>
        <p:spPr>
          <a:xfrm>
            <a:off x="5867400" y="3407657"/>
            <a:ext cx="2686048" cy="307777"/>
          </a:xfrm>
          <a:prstGeom prst="rect">
            <a:avLst/>
          </a:prstGeom>
          <a:noFill/>
        </p:spPr>
        <p:txBody>
          <a:bodyPr wrap="square" rtlCol="0">
            <a:spAutoFit/>
          </a:bodyPr>
          <a:lstStyle/>
          <a:p>
            <a:r>
              <a:rPr lang="en-US" sz="1400" dirty="0"/>
              <a:t>78% of employees disagree</a:t>
            </a:r>
          </a:p>
        </p:txBody>
      </p:sp>
      <p:sp>
        <p:nvSpPr>
          <p:cNvPr id="22" name="TextBox 21">
            <a:extLst>
              <a:ext uri="{FF2B5EF4-FFF2-40B4-BE49-F238E27FC236}">
                <a16:creationId xmlns:a16="http://schemas.microsoft.com/office/drawing/2014/main" id="{9F5F2535-B8C2-90BB-C1DD-B50526A2F49F}"/>
              </a:ext>
            </a:extLst>
          </p:cNvPr>
          <p:cNvSpPr txBox="1"/>
          <p:nvPr/>
        </p:nvSpPr>
        <p:spPr>
          <a:xfrm>
            <a:off x="406601" y="3297564"/>
            <a:ext cx="2686048" cy="523220"/>
          </a:xfrm>
          <a:prstGeom prst="rect">
            <a:avLst/>
          </a:prstGeom>
          <a:noFill/>
        </p:spPr>
        <p:txBody>
          <a:bodyPr wrap="square" rtlCol="0">
            <a:spAutoFit/>
          </a:bodyPr>
          <a:lstStyle/>
          <a:p>
            <a:pPr algn="r"/>
            <a:r>
              <a:rPr lang="en-US" sz="1400" dirty="0"/>
              <a:t>31% of managers think they handle conflict effectively</a:t>
            </a:r>
          </a:p>
        </p:txBody>
      </p:sp>
      <p:sp>
        <p:nvSpPr>
          <p:cNvPr id="23" name="Oval 22">
            <a:extLst>
              <a:ext uri="{FF2B5EF4-FFF2-40B4-BE49-F238E27FC236}">
                <a16:creationId xmlns:a16="http://schemas.microsoft.com/office/drawing/2014/main" id="{CE640FCB-ED36-91B5-4F48-833CD7DB2439}"/>
              </a:ext>
            </a:extLst>
          </p:cNvPr>
          <p:cNvSpPr/>
          <p:nvPr/>
        </p:nvSpPr>
        <p:spPr>
          <a:xfrm>
            <a:off x="3200400" y="41129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95%</a:t>
            </a:r>
          </a:p>
        </p:txBody>
      </p:sp>
      <p:sp>
        <p:nvSpPr>
          <p:cNvPr id="24" name="Oval 23">
            <a:extLst>
              <a:ext uri="{FF2B5EF4-FFF2-40B4-BE49-F238E27FC236}">
                <a16:creationId xmlns:a16="http://schemas.microsoft.com/office/drawing/2014/main" id="{4249DABA-3482-C2A0-47DB-DA928B329ED9}"/>
              </a:ext>
            </a:extLst>
          </p:cNvPr>
          <p:cNvSpPr/>
          <p:nvPr/>
        </p:nvSpPr>
        <p:spPr>
          <a:xfrm>
            <a:off x="4591050" y="41129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60%</a:t>
            </a:r>
          </a:p>
        </p:txBody>
      </p:sp>
      <p:sp>
        <p:nvSpPr>
          <p:cNvPr id="25" name="TextBox 24">
            <a:extLst>
              <a:ext uri="{FF2B5EF4-FFF2-40B4-BE49-F238E27FC236}">
                <a16:creationId xmlns:a16="http://schemas.microsoft.com/office/drawing/2014/main" id="{AF21B9FC-4CE4-3F7F-316E-4FEE5370906B}"/>
              </a:ext>
            </a:extLst>
          </p:cNvPr>
          <p:cNvSpPr txBox="1"/>
          <p:nvPr/>
        </p:nvSpPr>
        <p:spPr>
          <a:xfrm>
            <a:off x="5867400" y="4304853"/>
            <a:ext cx="1981200" cy="523220"/>
          </a:xfrm>
          <a:prstGeom prst="rect">
            <a:avLst/>
          </a:prstGeom>
          <a:noFill/>
        </p:spPr>
        <p:txBody>
          <a:bodyPr wrap="square" rtlCol="0">
            <a:spAutoFit/>
          </a:bodyPr>
          <a:lstStyle/>
          <a:p>
            <a:r>
              <a:rPr lang="en-US" sz="1400" dirty="0"/>
              <a:t>Nearly 60% have never received training</a:t>
            </a:r>
          </a:p>
        </p:txBody>
      </p:sp>
      <p:sp>
        <p:nvSpPr>
          <p:cNvPr id="26" name="TextBox 25">
            <a:extLst>
              <a:ext uri="{FF2B5EF4-FFF2-40B4-BE49-F238E27FC236}">
                <a16:creationId xmlns:a16="http://schemas.microsoft.com/office/drawing/2014/main" id="{C5AF9AF2-517C-0F60-DFD9-7A1BD0CDD917}"/>
              </a:ext>
            </a:extLst>
          </p:cNvPr>
          <p:cNvSpPr txBox="1"/>
          <p:nvPr/>
        </p:nvSpPr>
        <p:spPr>
          <a:xfrm>
            <a:off x="406601" y="4197131"/>
            <a:ext cx="2686048" cy="738664"/>
          </a:xfrm>
          <a:prstGeom prst="rect">
            <a:avLst/>
          </a:prstGeom>
          <a:noFill/>
        </p:spPr>
        <p:txBody>
          <a:bodyPr wrap="square" rtlCol="0">
            <a:spAutoFit/>
          </a:bodyPr>
          <a:lstStyle/>
          <a:p>
            <a:pPr algn="r"/>
            <a:r>
              <a:rPr lang="en-US" sz="1400" dirty="0"/>
              <a:t>95% of those who receive training say it is the biggest driver for success</a:t>
            </a:r>
          </a:p>
        </p:txBody>
      </p:sp>
    </p:spTree>
    <p:extLst>
      <p:ext uri="{BB962C8B-B14F-4D97-AF65-F5344CB8AC3E}">
        <p14:creationId xmlns:p14="http://schemas.microsoft.com/office/powerpoint/2010/main" val="31919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9" grpId="0"/>
      <p:bldP spid="15" grpId="0" animBg="1"/>
      <p:bldP spid="16" grpId="0" animBg="1"/>
      <p:bldP spid="17" grpId="0"/>
      <p:bldP spid="18" grpId="0"/>
      <p:bldP spid="19" grpId="0" animBg="1"/>
      <p:bldP spid="20" grpId="0" animBg="1"/>
      <p:bldP spid="21" grpId="0"/>
      <p:bldP spid="22" grpId="0"/>
      <p:bldP spid="23" grpId="0" animBg="1"/>
      <p:bldP spid="24" grpId="0" animBg="1"/>
      <p:bldP spid="25" grpId="0"/>
      <p:bldP spid="2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CA0-BFE6-DB08-951F-6C71B27FAB16}"/>
              </a:ext>
            </a:extLst>
          </p:cNvPr>
          <p:cNvSpPr>
            <a:spLocks noGrp="1"/>
          </p:cNvSpPr>
          <p:nvPr>
            <p:ph type="title"/>
          </p:nvPr>
        </p:nvSpPr>
        <p:spPr/>
        <p:txBody>
          <a:bodyPr>
            <a:normAutofit fontScale="90000"/>
          </a:bodyPr>
          <a:lstStyle/>
          <a:p>
            <a:r>
              <a:rPr lang="en-US" dirty="0"/>
              <a:t>Software Development Team Scenario</a:t>
            </a:r>
          </a:p>
        </p:txBody>
      </p:sp>
      <p:grpSp>
        <p:nvGrpSpPr>
          <p:cNvPr id="24" name="Group 23">
            <a:extLst>
              <a:ext uri="{FF2B5EF4-FFF2-40B4-BE49-F238E27FC236}">
                <a16:creationId xmlns:a16="http://schemas.microsoft.com/office/drawing/2014/main" id="{DB9F3441-006A-7A3A-01EF-802B5F92755B}"/>
              </a:ext>
            </a:extLst>
          </p:cNvPr>
          <p:cNvGrpSpPr/>
          <p:nvPr/>
        </p:nvGrpSpPr>
        <p:grpSpPr>
          <a:xfrm>
            <a:off x="4029483" y="3181350"/>
            <a:ext cx="1085029" cy="1485362"/>
            <a:chOff x="4029483" y="3181350"/>
            <a:chExt cx="1085029" cy="1485362"/>
          </a:xfrm>
        </p:grpSpPr>
        <p:pic>
          <p:nvPicPr>
            <p:cNvPr id="4" name="Graphic 3">
              <a:extLst>
                <a:ext uri="{FF2B5EF4-FFF2-40B4-BE49-F238E27FC236}">
                  <a16:creationId xmlns:a16="http://schemas.microsoft.com/office/drawing/2014/main" id="{02760D75-B982-088B-81D2-CE84DB32CE8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4029483" y="3181350"/>
              <a:ext cx="1085029" cy="1116030"/>
            </a:xfrm>
            <a:prstGeom prst="rect">
              <a:avLst/>
            </a:prstGeom>
          </p:spPr>
        </p:pic>
        <p:sp>
          <p:nvSpPr>
            <p:cNvPr id="6" name="TextBox 5">
              <a:extLst>
                <a:ext uri="{FF2B5EF4-FFF2-40B4-BE49-F238E27FC236}">
                  <a16:creationId xmlns:a16="http://schemas.microsoft.com/office/drawing/2014/main" id="{B8522C18-139D-A16C-2CC4-12E39E90E920}"/>
                </a:ext>
              </a:extLst>
            </p:cNvPr>
            <p:cNvSpPr txBox="1"/>
            <p:nvPr/>
          </p:nvSpPr>
          <p:spPr>
            <a:xfrm>
              <a:off x="4253640" y="4297380"/>
              <a:ext cx="636713" cy="369332"/>
            </a:xfrm>
            <a:prstGeom prst="rect">
              <a:avLst/>
            </a:prstGeom>
            <a:noFill/>
          </p:spPr>
          <p:txBody>
            <a:bodyPr wrap="none" rtlCol="0">
              <a:spAutoFit/>
            </a:bodyPr>
            <a:lstStyle/>
            <a:p>
              <a:pPr algn="ctr"/>
              <a:r>
                <a:rPr lang="en-US" dirty="0"/>
                <a:t>Alice</a:t>
              </a:r>
            </a:p>
          </p:txBody>
        </p:sp>
      </p:grpSp>
      <p:sp>
        <p:nvSpPr>
          <p:cNvPr id="9" name="Isosceles Triangle 8">
            <a:extLst>
              <a:ext uri="{FF2B5EF4-FFF2-40B4-BE49-F238E27FC236}">
                <a16:creationId xmlns:a16="http://schemas.microsoft.com/office/drawing/2014/main" id="{42CFA643-EBA3-D488-8CFF-CC8D8272D2B8}"/>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48A9480-02B4-E498-97F1-6F4E2C3E641D}"/>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
        <p:nvSpPr>
          <p:cNvPr id="16" name="TextBox 15">
            <a:extLst>
              <a:ext uri="{FF2B5EF4-FFF2-40B4-BE49-F238E27FC236}">
                <a16:creationId xmlns:a16="http://schemas.microsoft.com/office/drawing/2014/main" id="{47BF3CDF-0F53-1E39-770E-D83928999B0B}"/>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grpSp>
        <p:nvGrpSpPr>
          <p:cNvPr id="23" name="Group 22">
            <a:extLst>
              <a:ext uri="{FF2B5EF4-FFF2-40B4-BE49-F238E27FC236}">
                <a16:creationId xmlns:a16="http://schemas.microsoft.com/office/drawing/2014/main" id="{40FF6152-DB45-E106-80AA-27547D7F734E}"/>
              </a:ext>
            </a:extLst>
          </p:cNvPr>
          <p:cNvGrpSpPr/>
          <p:nvPr/>
        </p:nvGrpSpPr>
        <p:grpSpPr>
          <a:xfrm>
            <a:off x="6858000" y="1063625"/>
            <a:ext cx="1085029" cy="1485362"/>
            <a:chOff x="6858000" y="1063625"/>
            <a:chExt cx="1085029" cy="1485362"/>
          </a:xfrm>
        </p:grpSpPr>
        <p:pic>
          <p:nvPicPr>
            <p:cNvPr id="17" name="Graphic 16">
              <a:extLst>
                <a:ext uri="{FF2B5EF4-FFF2-40B4-BE49-F238E27FC236}">
                  <a16:creationId xmlns:a16="http://schemas.microsoft.com/office/drawing/2014/main" id="{72DBA5B7-E6B3-C8B0-07F3-19E3749E7A7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6858000" y="1063625"/>
              <a:ext cx="1085029" cy="1116030"/>
            </a:xfrm>
            <a:prstGeom prst="rect">
              <a:avLst/>
            </a:prstGeom>
          </p:spPr>
        </p:pic>
        <p:sp>
          <p:nvSpPr>
            <p:cNvPr id="18" name="TextBox 17">
              <a:extLst>
                <a:ext uri="{FF2B5EF4-FFF2-40B4-BE49-F238E27FC236}">
                  <a16:creationId xmlns:a16="http://schemas.microsoft.com/office/drawing/2014/main" id="{70E3CFA9-5383-4C38-53DD-F68A58849056}"/>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sp>
        <p:nvSpPr>
          <p:cNvPr id="19" name="TextBox 18">
            <a:extLst>
              <a:ext uri="{FF2B5EF4-FFF2-40B4-BE49-F238E27FC236}">
                <a16:creationId xmlns:a16="http://schemas.microsoft.com/office/drawing/2014/main" id="{A2DBB8E0-30E1-F805-2D6D-D8953E0E049C}"/>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grpSp>
        <p:nvGrpSpPr>
          <p:cNvPr id="25" name="Group 24">
            <a:extLst>
              <a:ext uri="{FF2B5EF4-FFF2-40B4-BE49-F238E27FC236}">
                <a16:creationId xmlns:a16="http://schemas.microsoft.com/office/drawing/2014/main" id="{9168EDBA-20D7-22E1-0822-B78857EC42F5}"/>
              </a:ext>
            </a:extLst>
          </p:cNvPr>
          <p:cNvGrpSpPr/>
          <p:nvPr/>
        </p:nvGrpSpPr>
        <p:grpSpPr>
          <a:xfrm>
            <a:off x="935135" y="1063625"/>
            <a:ext cx="1085029" cy="1485362"/>
            <a:chOff x="935135" y="1063625"/>
            <a:chExt cx="1085029" cy="1485362"/>
          </a:xfrm>
        </p:grpSpPr>
        <p:pic>
          <p:nvPicPr>
            <p:cNvPr id="20" name="Graphic 19">
              <a:extLst>
                <a:ext uri="{FF2B5EF4-FFF2-40B4-BE49-F238E27FC236}">
                  <a16:creationId xmlns:a16="http://schemas.microsoft.com/office/drawing/2014/main" id="{F9534D49-0D9B-104B-969C-E3AF3316B83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935135" y="1063625"/>
              <a:ext cx="1085029" cy="1116030"/>
            </a:xfrm>
            <a:prstGeom prst="rect">
              <a:avLst/>
            </a:prstGeom>
          </p:spPr>
        </p:pic>
        <p:sp>
          <p:nvSpPr>
            <p:cNvPr id="21" name="TextBox 20">
              <a:extLst>
                <a:ext uri="{FF2B5EF4-FFF2-40B4-BE49-F238E27FC236}">
                  <a16:creationId xmlns:a16="http://schemas.microsoft.com/office/drawing/2014/main" id="{8EA21B1B-E670-FB10-4107-B03488AC44F2}"/>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22" name="TextBox 21">
            <a:extLst>
              <a:ext uri="{FF2B5EF4-FFF2-40B4-BE49-F238E27FC236}">
                <a16:creationId xmlns:a16="http://schemas.microsoft.com/office/drawing/2014/main" id="{B21C6AD6-99DE-6035-9F0C-E1DA177E8802}"/>
              </a:ext>
            </a:extLst>
          </p:cNvPr>
          <p:cNvSpPr txBox="1"/>
          <p:nvPr/>
        </p:nvSpPr>
        <p:spPr>
          <a:xfrm>
            <a:off x="1014638" y="2529937"/>
            <a:ext cx="926023" cy="369332"/>
          </a:xfrm>
          <a:prstGeom prst="rect">
            <a:avLst/>
          </a:prstGeom>
          <a:noFill/>
        </p:spPr>
        <p:txBody>
          <a:bodyPr wrap="none" rtlCol="0">
            <a:spAutoFit/>
          </a:bodyPr>
          <a:lstStyle/>
          <a:p>
            <a:pPr algn="ctr"/>
            <a:r>
              <a:rPr lang="en-US" dirty="0"/>
              <a:t>Rescuer</a:t>
            </a:r>
          </a:p>
        </p:txBody>
      </p:sp>
      <p:pic>
        <p:nvPicPr>
          <p:cNvPr id="26" name="Graphic 25">
            <a:extLst>
              <a:ext uri="{FF2B5EF4-FFF2-40B4-BE49-F238E27FC236}">
                <a16:creationId xmlns:a16="http://schemas.microsoft.com/office/drawing/2014/main" id="{76557BFA-9E98-9C98-08C1-8F605BEA618D}"/>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04" t="23333" r="24444" b="23334"/>
          <a:stretch/>
        </p:blipFill>
        <p:spPr>
          <a:xfrm>
            <a:off x="228600" y="3181350"/>
            <a:ext cx="833437" cy="857250"/>
          </a:xfrm>
          <a:prstGeom prst="rect">
            <a:avLst/>
          </a:prstGeom>
        </p:spPr>
      </p:pic>
      <p:pic>
        <p:nvPicPr>
          <p:cNvPr id="27" name="Graphic 26">
            <a:extLst>
              <a:ext uri="{FF2B5EF4-FFF2-40B4-BE49-F238E27FC236}">
                <a16:creationId xmlns:a16="http://schemas.microsoft.com/office/drawing/2014/main" id="{C801D021-BF86-1A7B-EEBC-415E92BF6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704" t="23333" r="24444" b="23334"/>
          <a:stretch/>
        </p:blipFill>
        <p:spPr>
          <a:xfrm>
            <a:off x="1107224" y="3181350"/>
            <a:ext cx="833437" cy="857250"/>
          </a:xfrm>
          <a:prstGeom prst="rect">
            <a:avLst/>
          </a:prstGeom>
        </p:spPr>
      </p:pic>
      <p:pic>
        <p:nvPicPr>
          <p:cNvPr id="28" name="Graphic 27">
            <a:extLst>
              <a:ext uri="{FF2B5EF4-FFF2-40B4-BE49-F238E27FC236}">
                <a16:creationId xmlns:a16="http://schemas.microsoft.com/office/drawing/2014/main" id="{16F48AF7-C6BE-255D-FCF4-424AAF694123}"/>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3704" t="23333" r="24444" b="23334"/>
          <a:stretch/>
        </p:blipFill>
        <p:spPr>
          <a:xfrm>
            <a:off x="1985848" y="3181350"/>
            <a:ext cx="833437" cy="857250"/>
          </a:xfrm>
          <a:prstGeom prst="rect">
            <a:avLst/>
          </a:prstGeom>
        </p:spPr>
      </p:pic>
      <p:pic>
        <p:nvPicPr>
          <p:cNvPr id="29" name="Graphic 28">
            <a:extLst>
              <a:ext uri="{FF2B5EF4-FFF2-40B4-BE49-F238E27FC236}">
                <a16:creationId xmlns:a16="http://schemas.microsoft.com/office/drawing/2014/main" id="{53ED0593-0AA2-95DC-A4F6-618D0F86923D}"/>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3704" t="23333" r="24444" b="23334"/>
          <a:stretch/>
        </p:blipFill>
        <p:spPr>
          <a:xfrm>
            <a:off x="609600" y="4160899"/>
            <a:ext cx="833437" cy="857250"/>
          </a:xfrm>
          <a:prstGeom prst="rect">
            <a:avLst/>
          </a:prstGeom>
        </p:spPr>
      </p:pic>
      <p:pic>
        <p:nvPicPr>
          <p:cNvPr id="30" name="Graphic 29">
            <a:extLst>
              <a:ext uri="{FF2B5EF4-FFF2-40B4-BE49-F238E27FC236}">
                <a16:creationId xmlns:a16="http://schemas.microsoft.com/office/drawing/2014/main" id="{38A63E1B-5671-51A8-EE67-4075316F7B5C}"/>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3704" t="23333" r="24444" b="23334"/>
          <a:stretch/>
        </p:blipFill>
        <p:spPr>
          <a:xfrm>
            <a:off x="1559388" y="4160899"/>
            <a:ext cx="833437" cy="857250"/>
          </a:xfrm>
          <a:prstGeom prst="rect">
            <a:avLst/>
          </a:prstGeom>
        </p:spPr>
      </p:pic>
    </p:spTree>
    <p:extLst>
      <p:ext uri="{BB962C8B-B14F-4D97-AF65-F5344CB8AC3E}">
        <p14:creationId xmlns:p14="http://schemas.microsoft.com/office/powerpoint/2010/main" val="429325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0F9A-ECAC-9786-3EBE-25CF68629DA5}"/>
              </a:ext>
            </a:extLst>
          </p:cNvPr>
          <p:cNvSpPr>
            <a:spLocks noGrp="1"/>
          </p:cNvSpPr>
          <p:nvPr>
            <p:ph type="title"/>
          </p:nvPr>
        </p:nvSpPr>
        <p:spPr/>
        <p:txBody>
          <a:bodyPr/>
          <a:lstStyle/>
          <a:p>
            <a:r>
              <a:rPr lang="en-US" dirty="0"/>
              <a:t>Workplace Conflict</a:t>
            </a:r>
          </a:p>
        </p:txBody>
      </p:sp>
      <p:sp>
        <p:nvSpPr>
          <p:cNvPr id="5" name="Oval 4">
            <a:extLst>
              <a:ext uri="{FF2B5EF4-FFF2-40B4-BE49-F238E27FC236}">
                <a16:creationId xmlns:a16="http://schemas.microsoft.com/office/drawing/2014/main" id="{D5230210-6E60-AD92-12AF-9623F5AF6EA3}"/>
              </a:ext>
            </a:extLst>
          </p:cNvPr>
          <p:cNvSpPr/>
          <p:nvPr/>
        </p:nvSpPr>
        <p:spPr>
          <a:xfrm>
            <a:off x="838200" y="1504949"/>
            <a:ext cx="175260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75%</a:t>
            </a:r>
          </a:p>
        </p:txBody>
      </p:sp>
      <p:sp>
        <p:nvSpPr>
          <p:cNvPr id="6" name="TextBox 5">
            <a:extLst>
              <a:ext uri="{FF2B5EF4-FFF2-40B4-BE49-F238E27FC236}">
                <a16:creationId xmlns:a16="http://schemas.microsoft.com/office/drawing/2014/main" id="{1173C8F5-9C94-FDB4-9664-8AA4308A9E0D}"/>
              </a:ext>
            </a:extLst>
          </p:cNvPr>
          <p:cNvSpPr txBox="1"/>
          <p:nvPr/>
        </p:nvSpPr>
        <p:spPr>
          <a:xfrm>
            <a:off x="2819400" y="1650651"/>
            <a:ext cx="5867400" cy="1384995"/>
          </a:xfrm>
          <a:prstGeom prst="rect">
            <a:avLst/>
          </a:prstGeom>
          <a:noFill/>
        </p:spPr>
        <p:txBody>
          <a:bodyPr wrap="square" rtlCol="0">
            <a:spAutoFit/>
          </a:bodyPr>
          <a:lstStyle/>
          <a:p>
            <a:r>
              <a:rPr lang="en-US" sz="2800" dirty="0"/>
              <a:t>75% of employees report positive outcomes from conflict that would have not been realized without conflict</a:t>
            </a:r>
          </a:p>
        </p:txBody>
      </p:sp>
    </p:spTree>
    <p:extLst>
      <p:ext uri="{BB962C8B-B14F-4D97-AF65-F5344CB8AC3E}">
        <p14:creationId xmlns:p14="http://schemas.microsoft.com/office/powerpoint/2010/main" val="103662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6B21-09FB-952E-8F4F-D58249758DEE}"/>
              </a:ext>
            </a:extLst>
          </p:cNvPr>
          <p:cNvSpPr>
            <a:spLocks noGrp="1"/>
          </p:cNvSpPr>
          <p:nvPr>
            <p:ph type="title"/>
          </p:nvPr>
        </p:nvSpPr>
        <p:spPr/>
        <p:txBody>
          <a:bodyPr/>
          <a:lstStyle/>
          <a:p>
            <a:r>
              <a:rPr lang="en-US" dirty="0"/>
              <a:t>What is conflict?</a:t>
            </a:r>
          </a:p>
        </p:txBody>
      </p:sp>
      <p:pic>
        <p:nvPicPr>
          <p:cNvPr id="5" name="Content Placeholder 4">
            <a:extLst>
              <a:ext uri="{FF2B5EF4-FFF2-40B4-BE49-F238E27FC236}">
                <a16:creationId xmlns:a16="http://schemas.microsoft.com/office/drawing/2014/main" id="{F1A531E7-A207-2570-CC14-3E2621B52C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38365" y="1200150"/>
            <a:ext cx="5667270" cy="3394075"/>
          </a:xfrm>
        </p:spPr>
      </p:pic>
    </p:spTree>
    <p:extLst>
      <p:ext uri="{BB962C8B-B14F-4D97-AF65-F5344CB8AC3E}">
        <p14:creationId xmlns:p14="http://schemas.microsoft.com/office/powerpoint/2010/main" val="335341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8959-4FD0-69C9-B0CC-3B62D7D96E33}"/>
              </a:ext>
            </a:extLst>
          </p:cNvPr>
          <p:cNvSpPr>
            <a:spLocks noGrp="1"/>
          </p:cNvSpPr>
          <p:nvPr>
            <p:ph type="title"/>
          </p:nvPr>
        </p:nvSpPr>
        <p:spPr/>
        <p:txBody>
          <a:bodyPr/>
          <a:lstStyle/>
          <a:p>
            <a:r>
              <a:rPr lang="en-US" dirty="0"/>
              <a:t>What is conflict?</a:t>
            </a:r>
          </a:p>
        </p:txBody>
      </p:sp>
      <p:grpSp>
        <p:nvGrpSpPr>
          <p:cNvPr id="15" name="Group 14">
            <a:extLst>
              <a:ext uri="{FF2B5EF4-FFF2-40B4-BE49-F238E27FC236}">
                <a16:creationId xmlns:a16="http://schemas.microsoft.com/office/drawing/2014/main" id="{F05A1AB8-F0AC-C714-1A99-F575A1703780}"/>
              </a:ext>
            </a:extLst>
          </p:cNvPr>
          <p:cNvGrpSpPr/>
          <p:nvPr/>
        </p:nvGrpSpPr>
        <p:grpSpPr>
          <a:xfrm>
            <a:off x="219075" y="1063626"/>
            <a:ext cx="2676525" cy="2597010"/>
            <a:chOff x="219075" y="1063626"/>
            <a:chExt cx="2676525" cy="2597010"/>
          </a:xfrm>
        </p:grpSpPr>
        <p:pic>
          <p:nvPicPr>
            <p:cNvPr id="4" name="Picture 3">
              <a:extLst>
                <a:ext uri="{FF2B5EF4-FFF2-40B4-BE49-F238E27FC236}">
                  <a16:creationId xmlns:a16="http://schemas.microsoft.com/office/drawing/2014/main" id="{2E78C843-2063-7144-0DE3-F3B78ADACE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75" y="1063626"/>
              <a:ext cx="2676525" cy="1784350"/>
            </a:xfrm>
            <a:prstGeom prst="rect">
              <a:avLst/>
            </a:prstGeom>
          </p:spPr>
        </p:pic>
        <p:sp>
          <p:nvSpPr>
            <p:cNvPr id="7" name="TextBox 6">
              <a:extLst>
                <a:ext uri="{FF2B5EF4-FFF2-40B4-BE49-F238E27FC236}">
                  <a16:creationId xmlns:a16="http://schemas.microsoft.com/office/drawing/2014/main" id="{EEFBF542-11D0-84C2-361D-139F42B35075}"/>
                </a:ext>
              </a:extLst>
            </p:cNvPr>
            <p:cNvSpPr txBox="1"/>
            <p:nvPr/>
          </p:nvSpPr>
          <p:spPr>
            <a:xfrm>
              <a:off x="219075" y="2952750"/>
              <a:ext cx="2676525" cy="707886"/>
            </a:xfrm>
            <a:prstGeom prst="rect">
              <a:avLst/>
            </a:prstGeom>
            <a:noFill/>
          </p:spPr>
          <p:txBody>
            <a:bodyPr wrap="square" rtlCol="0">
              <a:spAutoFit/>
            </a:bodyPr>
            <a:lstStyle/>
            <a:p>
              <a:pPr algn="ctr"/>
              <a:r>
                <a:rPr lang="en-US" sz="2000" dirty="0"/>
                <a:t>Good discussion about the possibilities</a:t>
              </a:r>
            </a:p>
          </p:txBody>
        </p:sp>
      </p:grpSp>
      <p:grpSp>
        <p:nvGrpSpPr>
          <p:cNvPr id="16" name="Group 15">
            <a:extLst>
              <a:ext uri="{FF2B5EF4-FFF2-40B4-BE49-F238E27FC236}">
                <a16:creationId xmlns:a16="http://schemas.microsoft.com/office/drawing/2014/main" id="{2ED3CD2A-EB6A-685D-F9A1-31130CACAC94}"/>
              </a:ext>
            </a:extLst>
          </p:cNvPr>
          <p:cNvGrpSpPr/>
          <p:nvPr/>
        </p:nvGrpSpPr>
        <p:grpSpPr>
          <a:xfrm>
            <a:off x="3233736" y="1066800"/>
            <a:ext cx="2676525" cy="2286060"/>
            <a:chOff x="3233736" y="1066800"/>
            <a:chExt cx="2676525" cy="2286060"/>
          </a:xfrm>
        </p:grpSpPr>
        <p:pic>
          <p:nvPicPr>
            <p:cNvPr id="12" name="Picture 11">
              <a:extLst>
                <a:ext uri="{FF2B5EF4-FFF2-40B4-BE49-F238E27FC236}">
                  <a16:creationId xmlns:a16="http://schemas.microsoft.com/office/drawing/2014/main" id="{A4106146-7579-F55B-FC70-CBB36323DE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3737" y="1066800"/>
              <a:ext cx="2676524" cy="1770529"/>
            </a:xfrm>
            <a:prstGeom prst="rect">
              <a:avLst/>
            </a:prstGeom>
          </p:spPr>
        </p:pic>
        <p:sp>
          <p:nvSpPr>
            <p:cNvPr id="8" name="TextBox 7">
              <a:extLst>
                <a:ext uri="{FF2B5EF4-FFF2-40B4-BE49-F238E27FC236}">
                  <a16:creationId xmlns:a16="http://schemas.microsoft.com/office/drawing/2014/main" id="{AF1165DF-1FB1-5F0C-329F-597967C58548}"/>
                </a:ext>
              </a:extLst>
            </p:cNvPr>
            <p:cNvSpPr txBox="1"/>
            <p:nvPr/>
          </p:nvSpPr>
          <p:spPr>
            <a:xfrm>
              <a:off x="3233736" y="2952750"/>
              <a:ext cx="2676525" cy="400110"/>
            </a:xfrm>
            <a:prstGeom prst="rect">
              <a:avLst/>
            </a:prstGeom>
            <a:noFill/>
          </p:spPr>
          <p:txBody>
            <a:bodyPr wrap="square" rtlCol="0">
              <a:spAutoFit/>
            </a:bodyPr>
            <a:lstStyle/>
            <a:p>
              <a:pPr algn="ctr"/>
              <a:r>
                <a:rPr lang="en-US" sz="2000" dirty="0"/>
                <a:t>Not bad, but not good</a:t>
              </a:r>
            </a:p>
          </p:txBody>
        </p:sp>
      </p:grpSp>
      <p:grpSp>
        <p:nvGrpSpPr>
          <p:cNvPr id="17" name="Group 16">
            <a:extLst>
              <a:ext uri="{FF2B5EF4-FFF2-40B4-BE49-F238E27FC236}">
                <a16:creationId xmlns:a16="http://schemas.microsoft.com/office/drawing/2014/main" id="{C68F8969-F376-8765-A02E-58FD4C0FE996}"/>
              </a:ext>
            </a:extLst>
          </p:cNvPr>
          <p:cNvGrpSpPr/>
          <p:nvPr/>
        </p:nvGrpSpPr>
        <p:grpSpPr>
          <a:xfrm>
            <a:off x="6248397" y="1074331"/>
            <a:ext cx="2676525" cy="2586305"/>
            <a:chOff x="6248397" y="1074331"/>
            <a:chExt cx="2676525" cy="2586305"/>
          </a:xfrm>
        </p:grpSpPr>
        <p:pic>
          <p:nvPicPr>
            <p:cNvPr id="14" name="Picture 13">
              <a:extLst>
                <a:ext uri="{FF2B5EF4-FFF2-40B4-BE49-F238E27FC236}">
                  <a16:creationId xmlns:a16="http://schemas.microsoft.com/office/drawing/2014/main" id="{B187260D-AD5C-5C8A-9899-ED6AAB7E0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397" y="1074331"/>
              <a:ext cx="2676525" cy="1773644"/>
            </a:xfrm>
            <a:prstGeom prst="rect">
              <a:avLst/>
            </a:prstGeom>
          </p:spPr>
        </p:pic>
        <p:sp>
          <p:nvSpPr>
            <p:cNvPr id="9" name="TextBox 8">
              <a:extLst>
                <a:ext uri="{FF2B5EF4-FFF2-40B4-BE49-F238E27FC236}">
                  <a16:creationId xmlns:a16="http://schemas.microsoft.com/office/drawing/2014/main" id="{94FF23BA-1F5B-2F32-7FF4-F5A008E11EBB}"/>
                </a:ext>
              </a:extLst>
            </p:cNvPr>
            <p:cNvSpPr txBox="1"/>
            <p:nvPr/>
          </p:nvSpPr>
          <p:spPr>
            <a:xfrm>
              <a:off x="6248397" y="2952750"/>
              <a:ext cx="2676525" cy="707886"/>
            </a:xfrm>
            <a:prstGeom prst="rect">
              <a:avLst/>
            </a:prstGeom>
            <a:noFill/>
          </p:spPr>
          <p:txBody>
            <a:bodyPr wrap="square" rtlCol="0">
              <a:spAutoFit/>
            </a:bodyPr>
            <a:lstStyle/>
            <a:p>
              <a:pPr algn="ctr"/>
              <a:r>
                <a:rPr lang="en-US" sz="2000" dirty="0"/>
                <a:t>Things starting to fall apart</a:t>
              </a:r>
            </a:p>
          </p:txBody>
        </p:sp>
      </p:grpSp>
    </p:spTree>
    <p:extLst>
      <p:ext uri="{BB962C8B-B14F-4D97-AF65-F5344CB8AC3E}">
        <p14:creationId xmlns:p14="http://schemas.microsoft.com/office/powerpoint/2010/main" val="12209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3573EC9-4627-0573-0621-493C71E53CE4}"/>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71499" y="1168400"/>
            <a:ext cx="3810000" cy="2546350"/>
          </a:xfrm>
        </p:spPr>
      </p:pic>
      <p:sp>
        <p:nvSpPr>
          <p:cNvPr id="2" name="Title 1">
            <a:extLst>
              <a:ext uri="{FF2B5EF4-FFF2-40B4-BE49-F238E27FC236}">
                <a16:creationId xmlns:a16="http://schemas.microsoft.com/office/drawing/2014/main" id="{ED05E4D7-39F0-D595-D410-E444D31C9D10}"/>
              </a:ext>
            </a:extLst>
          </p:cNvPr>
          <p:cNvSpPr>
            <a:spLocks noGrp="1"/>
          </p:cNvSpPr>
          <p:nvPr>
            <p:ph type="title"/>
          </p:nvPr>
        </p:nvSpPr>
        <p:spPr/>
        <p:txBody>
          <a:bodyPr/>
          <a:lstStyle/>
          <a:p>
            <a:r>
              <a:rPr lang="en-US" dirty="0"/>
              <a:t>What is conflict?</a:t>
            </a:r>
          </a:p>
        </p:txBody>
      </p:sp>
      <p:pic>
        <p:nvPicPr>
          <p:cNvPr id="10" name="Content Placeholder 9">
            <a:extLst>
              <a:ext uri="{FF2B5EF4-FFF2-40B4-BE49-F238E27FC236}">
                <a16:creationId xmlns:a16="http://schemas.microsoft.com/office/drawing/2014/main" id="{ECDBF31B-E631-C18C-6D66-9AA185BCCDE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62500" y="1168400"/>
            <a:ext cx="3810000" cy="2546350"/>
          </a:xfrm>
        </p:spPr>
      </p:pic>
      <p:sp>
        <p:nvSpPr>
          <p:cNvPr id="12" name="TextBox 11">
            <a:extLst>
              <a:ext uri="{FF2B5EF4-FFF2-40B4-BE49-F238E27FC236}">
                <a16:creationId xmlns:a16="http://schemas.microsoft.com/office/drawing/2014/main" id="{F774488B-3095-CCD9-19B3-7097F4FCA9C0}"/>
              </a:ext>
            </a:extLst>
          </p:cNvPr>
          <p:cNvSpPr txBox="1"/>
          <p:nvPr/>
        </p:nvSpPr>
        <p:spPr>
          <a:xfrm>
            <a:off x="571499" y="3819920"/>
            <a:ext cx="3810000" cy="954107"/>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48DD6B66-6A47-3D60-37A3-BD4CB32FC364}"/>
              </a:ext>
            </a:extLst>
          </p:cNvPr>
          <p:cNvSpPr txBox="1"/>
          <p:nvPr/>
        </p:nvSpPr>
        <p:spPr>
          <a:xfrm>
            <a:off x="4762500" y="3819920"/>
            <a:ext cx="3810000" cy="954107"/>
          </a:xfrm>
          <a:prstGeom prst="rect">
            <a:avLst/>
          </a:prstGeom>
          <a:noFill/>
        </p:spPr>
        <p:txBody>
          <a:bodyPr wrap="square" rtlCol="0">
            <a:spAutoFit/>
          </a:bodyPr>
          <a:lstStyle/>
          <a:p>
            <a:pPr algn="ctr"/>
            <a:r>
              <a:rPr lang="en-US" sz="2800" dirty="0">
                <a:solidFill>
                  <a:schemeClr val="bg1"/>
                </a:solidFill>
              </a:rPr>
              <a:t>Now this is</a:t>
            </a:r>
          </a:p>
          <a:p>
            <a:pPr algn="ctr"/>
            <a:r>
              <a:rPr lang="en-US" sz="2800" dirty="0">
                <a:solidFill>
                  <a:schemeClr val="bg1"/>
                </a:solidFill>
              </a:rPr>
              <a:t> really serious</a:t>
            </a:r>
          </a:p>
        </p:txBody>
      </p:sp>
    </p:spTree>
    <p:extLst>
      <p:ext uri="{BB962C8B-B14F-4D97-AF65-F5344CB8AC3E}">
        <p14:creationId xmlns:p14="http://schemas.microsoft.com/office/powerpoint/2010/main" val="16959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FE818-ABDD-DCBD-8C5A-0C450AF66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Oval 3">
            <a:extLst>
              <a:ext uri="{FF2B5EF4-FFF2-40B4-BE49-F238E27FC236}">
                <a16:creationId xmlns:a16="http://schemas.microsoft.com/office/drawing/2014/main" id="{28781BDE-86A2-195B-2F31-FED7340C2398}"/>
              </a:ext>
            </a:extLst>
          </p:cNvPr>
          <p:cNvSpPr/>
          <p:nvPr/>
        </p:nvSpPr>
        <p:spPr>
          <a:xfrm>
            <a:off x="5943600" y="2800350"/>
            <a:ext cx="838200" cy="11430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E513E0-BC03-82C0-45CD-C9AD3B6B5AA3}"/>
              </a:ext>
            </a:extLst>
          </p:cNvPr>
          <p:cNvSpPr/>
          <p:nvPr/>
        </p:nvSpPr>
        <p:spPr>
          <a:xfrm>
            <a:off x="1371600" y="1123950"/>
            <a:ext cx="1600200" cy="14478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4B59B1-2FAA-8FE6-C5A1-B640AE68E8FF}"/>
              </a:ext>
            </a:extLst>
          </p:cNvPr>
          <p:cNvSpPr/>
          <p:nvPr/>
        </p:nvSpPr>
        <p:spPr>
          <a:xfrm>
            <a:off x="2362200" y="2571750"/>
            <a:ext cx="1752600" cy="19812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4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545C-F01F-8757-A861-0675EA4EB0C6}"/>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sp>
        <p:nvSpPr>
          <p:cNvPr id="5" name="Content Placeholder 2">
            <a:extLst>
              <a:ext uri="{FF2B5EF4-FFF2-40B4-BE49-F238E27FC236}">
                <a16:creationId xmlns:a16="http://schemas.microsoft.com/office/drawing/2014/main" id="{9BC630F4-C53C-17F0-CDAF-69791C0E0FF1}"/>
              </a:ext>
            </a:extLst>
          </p:cNvPr>
          <p:cNvSpPr txBox="1">
            <a:spLocks/>
          </p:cNvSpPr>
          <p:nvPr/>
        </p:nvSpPr>
        <p:spPr>
          <a:xfrm>
            <a:off x="593242" y="1223205"/>
            <a:ext cx="4633475" cy="269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6" name="Picture 5">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72" y="1306333"/>
            <a:ext cx="367484" cy="337862"/>
          </a:xfrm>
          <a:prstGeom prst="rect">
            <a:avLst/>
          </a:prstGeom>
        </p:spPr>
      </p:pic>
      <p:pic>
        <p:nvPicPr>
          <p:cNvPr id="7" name="Picture 6">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1820888"/>
            <a:ext cx="360557" cy="360557"/>
          </a:xfrm>
          <a:prstGeom prst="rect">
            <a:avLst/>
          </a:prstGeom>
        </p:spPr>
      </p:pic>
      <p:pic>
        <p:nvPicPr>
          <p:cNvPr id="8" name="Picture 7">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253095"/>
            <a:ext cx="367484" cy="367484"/>
          </a:xfrm>
          <a:prstGeom prst="rect">
            <a:avLst/>
          </a:prstGeom>
          <a:ln>
            <a:noFill/>
          </a:ln>
        </p:spPr>
      </p:pic>
      <p:pic>
        <p:nvPicPr>
          <p:cNvPr id="9" name="Picture 8">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790345"/>
            <a:ext cx="360557" cy="360557"/>
          </a:xfrm>
          <a:prstGeom prst="rect">
            <a:avLst/>
          </a:prstGeom>
        </p:spPr>
      </p:pic>
      <p:pic>
        <p:nvPicPr>
          <p:cNvPr id="10" name="Picture 9">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5394" y="3268936"/>
            <a:ext cx="334241" cy="334241"/>
          </a:xfrm>
          <a:prstGeom prst="rect">
            <a:avLst/>
          </a:prstGeom>
        </p:spPr>
      </p:pic>
      <p:pic>
        <p:nvPicPr>
          <p:cNvPr id="11" name="Picture 10">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3" y="3956832"/>
            <a:ext cx="1716790" cy="692660"/>
          </a:xfrm>
          <a:prstGeom prst="rect">
            <a:avLst/>
          </a:prstGeom>
        </p:spPr>
      </p:pic>
    </p:spTree>
    <p:extLst>
      <p:ext uri="{BB962C8B-B14F-4D97-AF65-F5344CB8AC3E}">
        <p14:creationId xmlns:p14="http://schemas.microsoft.com/office/powerpoint/2010/main" val="1101281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1025426"/>
            <a:ext cx="5029200" cy="2308324"/>
          </a:xfrm>
          <a:prstGeom prst="rect">
            <a:avLst/>
          </a:prstGeom>
          <a:noFill/>
        </p:spPr>
        <p:txBody>
          <a:bodyPr wrap="square" rtlCol="0">
            <a:spAutoFit/>
          </a:bodyPr>
          <a:lstStyle/>
          <a:p>
            <a:r>
              <a:rPr lang="en-US" sz="3600" dirty="0">
                <a:solidFill>
                  <a:schemeClr val="bg1"/>
                </a:solidFill>
              </a:rPr>
              <a:t>Peace is not the absence of conflict, </a:t>
            </a:r>
            <a:r>
              <a:rPr lang="en-US" sz="3600" dirty="0">
                <a:solidFill>
                  <a:srgbClr val="FF0000"/>
                </a:solidFill>
              </a:rPr>
              <a:t>it is the ability to handle conflict by peaceful means.</a:t>
            </a: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028237" cy="461665"/>
          </a:xfrm>
          <a:prstGeom prst="rect">
            <a:avLst/>
          </a:prstGeom>
          <a:noFill/>
        </p:spPr>
        <p:txBody>
          <a:bodyPr wrap="square" rtlCol="0">
            <a:spAutoFit/>
          </a:bodyPr>
          <a:lstStyle/>
          <a:p>
            <a:r>
              <a:rPr lang="en-US" sz="2400" dirty="0">
                <a:solidFill>
                  <a:schemeClr val="tx1">
                    <a:lumMod val="65000"/>
                  </a:schemeClr>
                </a:solidFill>
              </a:rPr>
              <a:t>Ronald Reagan</a:t>
            </a:r>
          </a:p>
        </p:txBody>
      </p:sp>
    </p:spTree>
    <p:extLst>
      <p:ext uri="{BB962C8B-B14F-4D97-AF65-F5344CB8AC3E}">
        <p14:creationId xmlns:p14="http://schemas.microsoft.com/office/powerpoint/2010/main" val="1793429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ED70-75C0-9B8A-9D09-9FC159F85046}"/>
              </a:ext>
            </a:extLst>
          </p:cNvPr>
          <p:cNvSpPr>
            <a:spLocks noGrp="1"/>
          </p:cNvSpPr>
          <p:nvPr>
            <p:ph type="title"/>
          </p:nvPr>
        </p:nvSpPr>
        <p:spPr/>
        <p:txBody>
          <a:bodyPr>
            <a:normAutofit fontScale="90000"/>
          </a:bodyPr>
          <a:lstStyle/>
          <a:p>
            <a:r>
              <a:rPr lang="en-US" dirty="0"/>
              <a:t>Approaches to Conflict Resolution</a:t>
            </a:r>
          </a:p>
        </p:txBody>
      </p:sp>
      <p:sp>
        <p:nvSpPr>
          <p:cNvPr id="3" name="Text Placeholder 2">
            <a:extLst>
              <a:ext uri="{FF2B5EF4-FFF2-40B4-BE49-F238E27FC236}">
                <a16:creationId xmlns:a16="http://schemas.microsoft.com/office/drawing/2014/main" id="{4F867F43-D21F-664B-3D88-F852CF894A6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572374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Collaboration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715000" y="3024565"/>
            <a:ext cx="2957626" cy="1569660"/>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Problem Solving</a:t>
            </a:r>
          </a:p>
          <a:p>
            <a:pPr algn="r"/>
            <a:r>
              <a:rPr lang="en-US" sz="3200" dirty="0">
                <a:solidFill>
                  <a:schemeClr val="bg1"/>
                </a:solidFill>
                <a:latin typeface="Kamerik205 8" panose="020B0803030600020004" pitchFamily="34" charset="0"/>
                <a:ea typeface="+mj-ea"/>
                <a:cs typeface="+mj-cs"/>
              </a:rPr>
              <a:t>Confronting</a:t>
            </a:r>
          </a:p>
          <a:p>
            <a:pPr algn="r"/>
            <a:r>
              <a:rPr lang="en-US" sz="3200" dirty="0">
                <a:solidFill>
                  <a:schemeClr val="bg1"/>
                </a:solidFill>
                <a:latin typeface="Kamerik205 8" panose="020B0803030600020004" pitchFamily="34" charset="0"/>
                <a:ea typeface="+mj-ea"/>
                <a:cs typeface="+mj-cs"/>
              </a:rPr>
              <a:t>Integrating</a:t>
            </a:r>
          </a:p>
        </p:txBody>
      </p:sp>
    </p:spTree>
    <p:extLst>
      <p:ext uri="{BB962C8B-B14F-4D97-AF65-F5344CB8AC3E}">
        <p14:creationId xmlns:p14="http://schemas.microsoft.com/office/powerpoint/2010/main" val="32207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62922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412370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dirty="0"/>
              <a:t>Focusing on the issues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57510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dirty="0"/>
              <a:t>Focusing on the issues</a:t>
            </a:r>
          </a:p>
          <a:p>
            <a:r>
              <a:rPr lang="en-US" sz="2200" dirty="0"/>
              <a:t>Looking at alternative approaches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71652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dirty="0"/>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980217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dirty="0"/>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
        <p:nvSpPr>
          <p:cNvPr id="5" name="Rectangle 4">
            <a:extLst>
              <a:ext uri="{FF2B5EF4-FFF2-40B4-BE49-F238E27FC236}">
                <a16:creationId xmlns:a16="http://schemas.microsoft.com/office/drawing/2014/main" id="{8950D887-10D0-69F1-F778-5B0E5281E5FC}"/>
              </a:ext>
            </a:extLst>
          </p:cNvPr>
          <p:cNvSpPr/>
          <p:nvPr/>
        </p:nvSpPr>
        <p:spPr>
          <a:xfrm>
            <a:off x="152400" y="206375"/>
            <a:ext cx="282321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Win/Win</a:t>
            </a:r>
          </a:p>
        </p:txBody>
      </p:sp>
    </p:spTree>
    <p:extLst>
      <p:ext uri="{BB962C8B-B14F-4D97-AF65-F5344CB8AC3E}">
        <p14:creationId xmlns:p14="http://schemas.microsoft.com/office/powerpoint/2010/main" val="80385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p:txBody>
      </p:sp>
    </p:spTree>
    <p:extLst>
      <p:ext uri="{BB962C8B-B14F-4D97-AF65-F5344CB8AC3E}">
        <p14:creationId xmlns:p14="http://schemas.microsoft.com/office/powerpoint/2010/main" val="378748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0461-8045-86FD-4CFC-F492CD33F4DD}"/>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D1AD54EB-220E-0C01-14D4-643A19112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pic>
        <p:nvPicPr>
          <p:cNvPr id="5" name="Picture 2" descr="Glennis Solutions logo">
            <a:extLst>
              <a:ext uri="{FF2B5EF4-FFF2-40B4-BE49-F238E27FC236}">
                <a16:creationId xmlns:a16="http://schemas.microsoft.com/office/drawing/2014/main" id="{ABBCB199-1938-75FA-5ED0-19F205B95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06" y="950268"/>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holarRx logo">
            <a:extLst>
              <a:ext uri="{FF2B5EF4-FFF2-40B4-BE49-F238E27FC236}">
                <a16:creationId xmlns:a16="http://schemas.microsoft.com/office/drawing/2014/main" id="{A5223B92-361E-DFA3-05E2-8DE473277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29"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gressiveHealth logo">
            <a:extLst>
              <a:ext uri="{FF2B5EF4-FFF2-40B4-BE49-F238E27FC236}">
                <a16:creationId xmlns:a16="http://schemas.microsoft.com/office/drawing/2014/main" id="{04E0F614-48F9-2CED-A1B5-826AAE430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058"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ewlett Packard Enterprise logo">
            <a:extLst>
              <a:ext uri="{FF2B5EF4-FFF2-40B4-BE49-F238E27FC236}">
                <a16:creationId xmlns:a16="http://schemas.microsoft.com/office/drawing/2014/main" id="{48B1E9B5-67B2-0434-1924-256E4278B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7887"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ed Value Solutions (SVS) logo">
            <a:extLst>
              <a:ext uri="{FF2B5EF4-FFF2-40B4-BE49-F238E27FC236}">
                <a16:creationId xmlns:a16="http://schemas.microsoft.com/office/drawing/2014/main" id="{C71BAE70-172E-B7DE-33EB-15821CA52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171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Kelly logo">
            <a:extLst>
              <a:ext uri="{FF2B5EF4-FFF2-40B4-BE49-F238E27FC236}">
                <a16:creationId xmlns:a16="http://schemas.microsoft.com/office/drawing/2014/main" id="{24074B7A-555F-A623-185E-268E0635A2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116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Marine Corps Recruiting logo">
            <a:extLst>
              <a:ext uri="{FF2B5EF4-FFF2-40B4-BE49-F238E27FC236}">
                <a16:creationId xmlns:a16="http://schemas.microsoft.com/office/drawing/2014/main" id="{257FA0AF-4985-6A98-0E24-8CE5742C2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0614"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Code PaLOUsa">
            <a:extLst>
              <a:ext uri="{FF2B5EF4-FFF2-40B4-BE49-F238E27FC236}">
                <a16:creationId xmlns:a16="http://schemas.microsoft.com/office/drawing/2014/main" id="{0B6BDF9A-75E3-92BD-EA79-41EC2AFA4F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18" y="953234"/>
            <a:ext cx="714375" cy="7143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FAA5FB6A-FAD5-ED63-0969-ABFFA7090527}"/>
              </a:ext>
            </a:extLst>
          </p:cNvPr>
          <p:cNvSpPr txBox="1">
            <a:spLocks/>
          </p:cNvSpPr>
          <p:nvPr/>
        </p:nvSpPr>
        <p:spPr>
          <a:xfrm>
            <a:off x="208771" y="1847850"/>
            <a:ext cx="6011054" cy="2784872"/>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IT Architecture Director</a:t>
            </a:r>
          </a:p>
          <a:p>
            <a:r>
              <a:rPr lang="en-US" sz="2100" dirty="0"/>
              <a:t>President / Conference Chair</a:t>
            </a:r>
          </a:p>
          <a:p>
            <a:r>
              <a:rPr lang="en-US" sz="2100" dirty="0"/>
              <a:t>Director of Software Development</a:t>
            </a:r>
          </a:p>
          <a:p>
            <a:r>
              <a:rPr lang="en-US" sz="2100" dirty="0"/>
              <a:t>Data &amp; Solutions Architect</a:t>
            </a:r>
          </a:p>
          <a:p>
            <a:r>
              <a:rPr lang="en-US" sz="2100" dirty="0"/>
              <a:t>Service Delivery Manager</a:t>
            </a:r>
          </a:p>
          <a:p>
            <a:r>
              <a:rPr lang="en-US" sz="2100" dirty="0"/>
              <a:t>Project Manager</a:t>
            </a:r>
          </a:p>
          <a:p>
            <a:r>
              <a:rPr lang="en-US" sz="2100" dirty="0"/>
              <a:t>Technical Lead</a:t>
            </a:r>
          </a:p>
          <a:p>
            <a:r>
              <a:rPr lang="en-US" sz="2100" dirty="0"/>
              <a:t>Consultant</a:t>
            </a:r>
          </a:p>
          <a:p>
            <a:r>
              <a:rPr lang="en-US" sz="2100" dirty="0"/>
              <a:t>Programmer/Analyst</a:t>
            </a:r>
          </a:p>
          <a:p>
            <a:r>
              <a:rPr lang="en-US" sz="2100" dirty="0"/>
              <a:t>Programmer</a:t>
            </a:r>
          </a:p>
          <a:p>
            <a:r>
              <a:rPr lang="en-US" sz="2100" dirty="0"/>
              <a:t>Aircraft Maintenance Administration Specialist</a:t>
            </a:r>
          </a:p>
        </p:txBody>
      </p:sp>
    </p:spTree>
    <p:extLst>
      <p:ext uri="{BB962C8B-B14F-4D97-AF65-F5344CB8AC3E}">
        <p14:creationId xmlns:p14="http://schemas.microsoft.com/office/powerpoint/2010/main" val="25092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3">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3">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
                                            <p:txEl>
                                              <p:pRg st="9" end="9"/>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p:txBody>
      </p:sp>
    </p:spTree>
    <p:extLst>
      <p:ext uri="{BB962C8B-B14F-4D97-AF65-F5344CB8AC3E}">
        <p14:creationId xmlns:p14="http://schemas.microsoft.com/office/powerpoint/2010/main" val="326095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p:txBody>
      </p:sp>
    </p:spTree>
    <p:extLst>
      <p:ext uri="{BB962C8B-B14F-4D97-AF65-F5344CB8AC3E}">
        <p14:creationId xmlns:p14="http://schemas.microsoft.com/office/powerpoint/2010/main" val="2641004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p:txBody>
      </p:sp>
    </p:spTree>
    <p:extLst>
      <p:ext uri="{BB962C8B-B14F-4D97-AF65-F5344CB8AC3E}">
        <p14:creationId xmlns:p14="http://schemas.microsoft.com/office/powerpoint/2010/main" val="3306264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dirty="0"/>
              <a:t>Long-term relationship is important</a:t>
            </a:r>
          </a:p>
        </p:txBody>
      </p:sp>
    </p:spTree>
    <p:extLst>
      <p:ext uri="{BB962C8B-B14F-4D97-AF65-F5344CB8AC3E}">
        <p14:creationId xmlns:p14="http://schemas.microsoft.com/office/powerpoint/2010/main" val="157964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dirty="0"/>
              <a:t>Long-term relationship is important</a:t>
            </a:r>
          </a:p>
          <a:p>
            <a:r>
              <a:rPr lang="en-US" sz="1900" dirty="0"/>
              <a:t>Work through hard feelings, animosity, etc.</a:t>
            </a:r>
          </a:p>
        </p:txBody>
      </p:sp>
    </p:spTree>
    <p:extLst>
      <p:ext uri="{BB962C8B-B14F-4D97-AF65-F5344CB8AC3E}">
        <p14:creationId xmlns:p14="http://schemas.microsoft.com/office/powerpoint/2010/main" val="2278905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fontScale="77500" lnSpcReduction="200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dirty="0"/>
              <a:t>Work through hard feelings, animosity, etc.</a:t>
            </a:r>
          </a:p>
          <a:p>
            <a:r>
              <a:rPr lang="en-US" dirty="0"/>
              <a:t>Do not want full responsibility</a:t>
            </a:r>
          </a:p>
        </p:txBody>
      </p:sp>
    </p:spTree>
    <p:extLst>
      <p:ext uri="{BB962C8B-B14F-4D97-AF65-F5344CB8AC3E}">
        <p14:creationId xmlns:p14="http://schemas.microsoft.com/office/powerpoint/2010/main" val="1872292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272217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12911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7092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38900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0B27-8DC1-6851-E97E-811F1118899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4E83EC-9009-8F87-8878-58813407B5EE}"/>
              </a:ext>
            </a:extLst>
          </p:cNvPr>
          <p:cNvSpPr>
            <a:spLocks noGrp="1"/>
          </p:cNvSpPr>
          <p:nvPr>
            <p:ph idx="1"/>
          </p:nvPr>
        </p:nvSpPr>
        <p:spPr/>
        <p:txBody>
          <a:bodyPr/>
          <a:lstStyle/>
          <a:p>
            <a:r>
              <a:rPr lang="en-US" dirty="0"/>
              <a:t>What is Conflict and Conflict Resolution</a:t>
            </a:r>
          </a:p>
          <a:p>
            <a:r>
              <a:rPr lang="en-US" dirty="0"/>
              <a:t>Common Approaches to Conflict Resolution</a:t>
            </a:r>
          </a:p>
          <a:p>
            <a:r>
              <a:rPr lang="en-US" dirty="0"/>
              <a:t>Understanding Group Dynamics</a:t>
            </a:r>
          </a:p>
          <a:p>
            <a:r>
              <a:rPr lang="en-US" dirty="0"/>
              <a:t>Tips for Managing Conflict</a:t>
            </a:r>
          </a:p>
        </p:txBody>
      </p:sp>
    </p:spTree>
    <p:extLst>
      <p:ext uri="{BB962C8B-B14F-4D97-AF65-F5344CB8AC3E}">
        <p14:creationId xmlns:p14="http://schemas.microsoft.com/office/powerpoint/2010/main" val="274039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dirty="0"/>
              <a:t>Shared responsibility</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78268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dirty="0"/>
              <a:t>Shared responsibility</a:t>
            </a:r>
          </a:p>
          <a:p>
            <a:r>
              <a:rPr lang="en-US" sz="2000" dirty="0"/>
              <a:t>Earn the reputation of good negotiator</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257158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fontScale="85000" lnSpcReduction="2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dirty="0"/>
              <a:t>Earn the reputation of good negotiator</a:t>
            </a:r>
          </a:p>
          <a:p>
            <a:r>
              <a:rPr lang="en-US" dirty="0"/>
              <a:t>Outcome is less stressful</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659082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p:txBody>
      </p:sp>
    </p:spTree>
    <p:extLst>
      <p:ext uri="{BB962C8B-B14F-4D97-AF65-F5344CB8AC3E}">
        <p14:creationId xmlns:p14="http://schemas.microsoft.com/office/powerpoint/2010/main" val="468611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dirty="0"/>
              <a:t>May require more effort and time</a:t>
            </a:r>
          </a:p>
        </p:txBody>
      </p:sp>
    </p:spTree>
    <p:extLst>
      <p:ext uri="{BB962C8B-B14F-4D97-AF65-F5344CB8AC3E}">
        <p14:creationId xmlns:p14="http://schemas.microsoft.com/office/powerpoint/2010/main" val="3888875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dirty="0"/>
              <a:t>Not practical when timing is critical</a:t>
            </a:r>
          </a:p>
        </p:txBody>
      </p:sp>
    </p:spTree>
    <p:extLst>
      <p:ext uri="{BB962C8B-B14F-4D97-AF65-F5344CB8AC3E}">
        <p14:creationId xmlns:p14="http://schemas.microsoft.com/office/powerpoint/2010/main" val="2672674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normAutofit lnSpcReduction="10000"/>
          </a:bodyPr>
          <a:lstStyle/>
          <a:p>
            <a:r>
              <a:rPr lang="en-US" dirty="0"/>
              <a:t>Requires commitment from all parties</a:t>
            </a:r>
          </a:p>
          <a:p>
            <a:r>
              <a:rPr lang="en-US" dirty="0"/>
              <a:t>May require more effort and time</a:t>
            </a:r>
          </a:p>
          <a:p>
            <a:r>
              <a:rPr lang="en-US" dirty="0"/>
              <a:t>Not practical when timing is critical</a:t>
            </a:r>
          </a:p>
          <a:p>
            <a:r>
              <a:rPr lang="en-US" dirty="0"/>
              <a:t>Must continue collaborative efforts</a:t>
            </a:r>
          </a:p>
        </p:txBody>
      </p:sp>
    </p:spTree>
    <p:extLst>
      <p:ext uri="{BB962C8B-B14F-4D97-AF65-F5344CB8AC3E}">
        <p14:creationId xmlns:p14="http://schemas.microsoft.com/office/powerpoint/2010/main" val="2961775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Compromise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715000" y="3517007"/>
            <a:ext cx="2957626"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Give and take</a:t>
            </a:r>
          </a:p>
          <a:p>
            <a:pPr algn="r"/>
            <a:r>
              <a:rPr lang="en-US" sz="3200" dirty="0">
                <a:solidFill>
                  <a:schemeClr val="bg1"/>
                </a:solidFill>
                <a:latin typeface="Kamerik205 8" panose="020B0803030600020004" pitchFamily="34" charset="0"/>
                <a:ea typeface="+mj-ea"/>
                <a:cs typeface="+mj-cs"/>
              </a:rPr>
              <a:t>Reconciling</a:t>
            </a:r>
          </a:p>
        </p:txBody>
      </p:sp>
    </p:spTree>
    <p:extLst>
      <p:ext uri="{BB962C8B-B14F-4D97-AF65-F5344CB8AC3E}">
        <p14:creationId xmlns:p14="http://schemas.microsoft.com/office/powerpoint/2010/main" val="13171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125-35CF-1132-2872-6721434303A9}"/>
              </a:ext>
            </a:extLst>
          </p:cNvPr>
          <p:cNvSpPr>
            <a:spLocks noGrp="1"/>
          </p:cNvSpPr>
          <p:nvPr>
            <p:ph type="title"/>
          </p:nvPr>
        </p:nvSpPr>
        <p:spPr/>
        <p:txBody>
          <a:bodyPr/>
          <a:lstStyle/>
          <a:p>
            <a:r>
              <a:rPr lang="en-US" dirty="0"/>
              <a:t>Compromise</a:t>
            </a:r>
          </a:p>
        </p:txBody>
      </p:sp>
      <p:sp>
        <p:nvSpPr>
          <p:cNvPr id="3" name="Content Placeholder 2">
            <a:extLst>
              <a:ext uri="{FF2B5EF4-FFF2-40B4-BE49-F238E27FC236}">
                <a16:creationId xmlns:a16="http://schemas.microsoft.com/office/drawing/2014/main" id="{B66350D4-7326-2E36-A188-097202814208}"/>
              </a:ext>
            </a:extLst>
          </p:cNvPr>
          <p:cNvSpPr>
            <a:spLocks noGrp="1"/>
          </p:cNvSpPr>
          <p:nvPr>
            <p:ph sz="half" idx="1"/>
          </p:nvPr>
        </p:nvSpPr>
        <p:spPr/>
        <p:txBody>
          <a:bodyPr/>
          <a:lstStyle/>
          <a:p>
            <a:r>
              <a:rPr lang="en-US" dirty="0"/>
              <a:t>Bargain to reach a mutually acceptable solution</a:t>
            </a:r>
          </a:p>
        </p:txBody>
      </p:sp>
      <p:pic>
        <p:nvPicPr>
          <p:cNvPr id="6" name="Content Placeholder 5">
            <a:extLst>
              <a:ext uri="{FF2B5EF4-FFF2-40B4-BE49-F238E27FC236}">
                <a16:creationId xmlns:a16="http://schemas.microsoft.com/office/drawing/2014/main" id="{F7E3AACF-49FB-F288-9B12-06EA4FA46FEF}"/>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58F2B040-21C4-2443-C316-1E139FA3170E}"/>
              </a:ext>
            </a:extLst>
          </p:cNvPr>
          <p:cNvSpPr/>
          <p:nvPr/>
        </p:nvSpPr>
        <p:spPr>
          <a:xfrm>
            <a:off x="946273" y="3181350"/>
            <a:ext cx="30604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Lose/Lose</a:t>
            </a:r>
          </a:p>
        </p:txBody>
      </p:sp>
    </p:spTree>
    <p:extLst>
      <p:ext uri="{BB962C8B-B14F-4D97-AF65-F5344CB8AC3E}">
        <p14:creationId xmlns:p14="http://schemas.microsoft.com/office/powerpoint/2010/main" val="30388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p:txBody>
      </p:sp>
    </p:spTree>
    <p:extLst>
      <p:ext uri="{BB962C8B-B14F-4D97-AF65-F5344CB8AC3E}">
        <p14:creationId xmlns:p14="http://schemas.microsoft.com/office/powerpoint/2010/main" val="18415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E48C-1132-B7A1-3B7E-D0DBD3E31028}"/>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2705AAA-D08A-7126-384A-0D891844837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9438" y="1200150"/>
            <a:ext cx="6325123" cy="3394075"/>
          </a:xfrm>
        </p:spPr>
      </p:pic>
    </p:spTree>
    <p:extLst>
      <p:ext uri="{BB962C8B-B14F-4D97-AF65-F5344CB8AC3E}">
        <p14:creationId xmlns:p14="http://schemas.microsoft.com/office/powerpoint/2010/main" val="4272892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p:txBody>
      </p:sp>
    </p:spTree>
    <p:extLst>
      <p:ext uri="{BB962C8B-B14F-4D97-AF65-F5344CB8AC3E}">
        <p14:creationId xmlns:p14="http://schemas.microsoft.com/office/powerpoint/2010/main" val="1496962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p:txBody>
      </p:sp>
    </p:spTree>
    <p:extLst>
      <p:ext uri="{BB962C8B-B14F-4D97-AF65-F5344CB8AC3E}">
        <p14:creationId xmlns:p14="http://schemas.microsoft.com/office/powerpoint/2010/main" val="3529343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dirty="0"/>
              <a:t>Expedient solutions on important issues</a:t>
            </a:r>
          </a:p>
        </p:txBody>
      </p:sp>
    </p:spTree>
    <p:extLst>
      <p:ext uri="{BB962C8B-B14F-4D97-AF65-F5344CB8AC3E}">
        <p14:creationId xmlns:p14="http://schemas.microsoft.com/office/powerpoint/2010/main" val="3953370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dirty="0"/>
              <a:t>Expedient solutions on important issues</a:t>
            </a:r>
          </a:p>
          <a:p>
            <a:r>
              <a:rPr lang="en-US" sz="2000" dirty="0"/>
              <a:t>Involved parties do not know each other</a:t>
            </a:r>
          </a:p>
        </p:txBody>
      </p:sp>
    </p:spTree>
    <p:extLst>
      <p:ext uri="{BB962C8B-B14F-4D97-AF65-F5344CB8AC3E}">
        <p14:creationId xmlns:p14="http://schemas.microsoft.com/office/powerpoint/2010/main" val="3454114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fontScale="85000" lnSpcReduction="20000"/>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dirty="0"/>
              <a:t>Involved parties do not know each other</a:t>
            </a:r>
          </a:p>
          <a:p>
            <a:r>
              <a:rPr lang="en-US" dirty="0"/>
              <a:t>When collaboration or forcing does not work</a:t>
            </a:r>
          </a:p>
        </p:txBody>
      </p:sp>
    </p:spTree>
    <p:extLst>
      <p:ext uri="{BB962C8B-B14F-4D97-AF65-F5344CB8AC3E}">
        <p14:creationId xmlns:p14="http://schemas.microsoft.com/office/powerpoint/2010/main" val="3475547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84686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dirty="0"/>
              <a:t>Provides a temporary 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66272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dirty="0"/>
              <a:t>Provides a temporary solution</a:t>
            </a:r>
          </a:p>
          <a:p>
            <a:r>
              <a:rPr lang="en-US" dirty="0"/>
              <a:t>Lowers tension and stress</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48749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p:txBody>
      </p:sp>
    </p:spTree>
    <p:extLst>
      <p:ext uri="{BB962C8B-B14F-4D97-AF65-F5344CB8AC3E}">
        <p14:creationId xmlns:p14="http://schemas.microsoft.com/office/powerpoint/2010/main" val="2038549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a:p>
            <a:r>
              <a:rPr lang="en-US" dirty="0"/>
              <a:t>Close monitoring and control</a:t>
            </a:r>
          </a:p>
        </p:txBody>
      </p:sp>
    </p:spTree>
    <p:extLst>
      <p:ext uri="{BB962C8B-B14F-4D97-AF65-F5344CB8AC3E}">
        <p14:creationId xmlns:p14="http://schemas.microsoft.com/office/powerpoint/2010/main" val="120720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7D80-D1F8-8717-AEAB-78B1B98455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7DBA7911-35B3-F887-2DC7-9F274C80D7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156" y="1200150"/>
            <a:ext cx="6815687" cy="3394075"/>
          </a:xfrm>
        </p:spPr>
      </p:pic>
    </p:spTree>
    <p:extLst>
      <p:ext uri="{BB962C8B-B14F-4D97-AF65-F5344CB8AC3E}">
        <p14:creationId xmlns:p14="http://schemas.microsoft.com/office/powerpoint/2010/main" val="1956626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Accommodation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715000" y="3517007"/>
            <a:ext cx="2957626"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Smoothing</a:t>
            </a:r>
          </a:p>
          <a:p>
            <a:pPr algn="r"/>
            <a:r>
              <a:rPr lang="en-US" sz="3200" dirty="0">
                <a:solidFill>
                  <a:schemeClr val="bg1"/>
                </a:solidFill>
                <a:latin typeface="Kamerik205 8" panose="020B0803030600020004" pitchFamily="34" charset="0"/>
                <a:ea typeface="+mj-ea"/>
                <a:cs typeface="+mj-cs"/>
              </a:rPr>
              <a:t>Obliging</a:t>
            </a:r>
          </a:p>
        </p:txBody>
      </p:sp>
    </p:spTree>
    <p:extLst>
      <p:ext uri="{BB962C8B-B14F-4D97-AF65-F5344CB8AC3E}">
        <p14:creationId xmlns:p14="http://schemas.microsoft.com/office/powerpoint/2010/main" val="1030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0B6-1E23-D1C3-A01F-44BE4BF10906}"/>
              </a:ext>
            </a:extLst>
          </p:cNvPr>
          <p:cNvSpPr>
            <a:spLocks noGrp="1"/>
          </p:cNvSpPr>
          <p:nvPr>
            <p:ph type="title"/>
          </p:nvPr>
        </p:nvSpPr>
        <p:spPr/>
        <p:txBody>
          <a:bodyPr/>
          <a:lstStyle/>
          <a:p>
            <a:r>
              <a:rPr lang="en-US" dirty="0"/>
              <a:t>Accommodation</a:t>
            </a:r>
          </a:p>
        </p:txBody>
      </p:sp>
      <p:sp>
        <p:nvSpPr>
          <p:cNvPr id="3" name="Content Placeholder 2">
            <a:extLst>
              <a:ext uri="{FF2B5EF4-FFF2-40B4-BE49-F238E27FC236}">
                <a16:creationId xmlns:a16="http://schemas.microsoft.com/office/drawing/2014/main" id="{BDA81FCB-E864-1331-9DD1-30FE0B986801}"/>
              </a:ext>
            </a:extLst>
          </p:cNvPr>
          <p:cNvSpPr>
            <a:spLocks noGrp="1"/>
          </p:cNvSpPr>
          <p:nvPr>
            <p:ph sz="half" idx="1"/>
          </p:nvPr>
        </p:nvSpPr>
        <p:spPr/>
        <p:txBody>
          <a:bodyPr/>
          <a:lstStyle/>
          <a:p>
            <a:r>
              <a:rPr lang="en-US" dirty="0"/>
              <a:t>Areas of agreement are emphasized</a:t>
            </a:r>
          </a:p>
          <a:p>
            <a:r>
              <a:rPr lang="en-US" dirty="0"/>
              <a:t>Areas of disagreement are downplayed</a:t>
            </a:r>
          </a:p>
        </p:txBody>
      </p:sp>
      <p:pic>
        <p:nvPicPr>
          <p:cNvPr id="6" name="Content Placeholder 5">
            <a:extLst>
              <a:ext uri="{FF2B5EF4-FFF2-40B4-BE49-F238E27FC236}">
                <a16:creationId xmlns:a16="http://schemas.microsoft.com/office/drawing/2014/main" id="{D156DAD4-15C3-A42E-3F34-CE015C17AA5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FD529D88-A663-E6D9-3DA1-30058B89341B}"/>
              </a:ext>
            </a:extLst>
          </p:cNvPr>
          <p:cNvSpPr/>
          <p:nvPr/>
        </p:nvSpPr>
        <p:spPr>
          <a:xfrm>
            <a:off x="1005584" y="3333750"/>
            <a:ext cx="294183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Lose/Win</a:t>
            </a:r>
          </a:p>
        </p:txBody>
      </p:sp>
    </p:spTree>
    <p:extLst>
      <p:ext uri="{BB962C8B-B14F-4D97-AF65-F5344CB8AC3E}">
        <p14:creationId xmlns:p14="http://schemas.microsoft.com/office/powerpoint/2010/main" val="31281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3099303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dirty="0"/>
              <a:t>Issue not as important to you</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64797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dirty="0"/>
              <a:t>Issue not as important to you</a:t>
            </a:r>
          </a:p>
          <a:p>
            <a:r>
              <a:rPr lang="en-US" sz="2200" dirty="0"/>
              <a:t>You accept you are wrong</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933176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fontScale="92500"/>
          </a:bodyPr>
          <a:lstStyle/>
          <a:p>
            <a:r>
              <a:rPr lang="en-US" dirty="0"/>
              <a:t>Provide a temporary relief or buy time</a:t>
            </a:r>
          </a:p>
          <a:p>
            <a:r>
              <a:rPr lang="en-US" dirty="0"/>
              <a:t>Issue not as important to you</a:t>
            </a:r>
          </a:p>
          <a:p>
            <a:r>
              <a:rPr lang="en-US" dirty="0"/>
              <a:t>You accept you are wrong</a:t>
            </a:r>
          </a:p>
          <a:p>
            <a:r>
              <a:rPr lang="en-US" dirty="0"/>
              <a:t>You have no choice/continued competition would be detrimental</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2792870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dirty="0"/>
              <a:t>Protects more important interest</a:t>
            </a:r>
          </a:p>
        </p:txBody>
      </p:sp>
    </p:spTree>
    <p:extLst>
      <p:ext uri="{BB962C8B-B14F-4D97-AF65-F5344CB8AC3E}">
        <p14:creationId xmlns:p14="http://schemas.microsoft.com/office/powerpoint/2010/main" val="2692545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dirty="0"/>
              <a:t>Protects more important interest</a:t>
            </a:r>
          </a:p>
          <a:p>
            <a:r>
              <a:rPr lang="en-US" dirty="0"/>
              <a:t>Opportunity to reassess the situation</a:t>
            </a:r>
          </a:p>
        </p:txBody>
      </p:sp>
    </p:spTree>
    <p:extLst>
      <p:ext uri="{BB962C8B-B14F-4D97-AF65-F5344CB8AC3E}">
        <p14:creationId xmlns:p14="http://schemas.microsoft.com/office/powerpoint/2010/main" val="16017042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dirty="0"/>
              <a:t>Protects more important interest</a:t>
            </a:r>
          </a:p>
          <a:p>
            <a:r>
              <a:rPr lang="en-US" dirty="0"/>
              <a:t>Opportunity to reassess the situation</a:t>
            </a:r>
          </a:p>
          <a:p>
            <a:r>
              <a:rPr lang="en-US" dirty="0"/>
              <a:t>More difficult to transition to win-win</a:t>
            </a:r>
          </a:p>
        </p:txBody>
      </p:sp>
    </p:spTree>
    <p:extLst>
      <p:ext uri="{BB962C8B-B14F-4D97-AF65-F5344CB8AC3E}">
        <p14:creationId xmlns:p14="http://schemas.microsoft.com/office/powerpoint/2010/main" val="274950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normAutofit lnSpcReduction="10000"/>
          </a:bodyPr>
          <a:lstStyle/>
          <a:p>
            <a:r>
              <a:rPr lang="en-US" dirty="0"/>
              <a:t>Protects more important interest</a:t>
            </a:r>
          </a:p>
          <a:p>
            <a:r>
              <a:rPr lang="en-US" dirty="0"/>
              <a:t>Opportunity to reassess the situation</a:t>
            </a:r>
          </a:p>
          <a:p>
            <a:r>
              <a:rPr lang="en-US" dirty="0"/>
              <a:t>More difficult to transition to win-win</a:t>
            </a:r>
          </a:p>
          <a:p>
            <a:r>
              <a:rPr lang="en-US" dirty="0"/>
              <a:t>Some supporters may not like your response</a:t>
            </a:r>
          </a:p>
        </p:txBody>
      </p:sp>
    </p:spTree>
    <p:extLst>
      <p:ext uri="{BB962C8B-B14F-4D97-AF65-F5344CB8AC3E}">
        <p14:creationId xmlns:p14="http://schemas.microsoft.com/office/powerpoint/2010/main" val="3080116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A6EF-9463-477F-352A-D08CB22F506C}"/>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4D98F8E2-EB85-98C7-DD0A-558AB62C365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71102" y="1200150"/>
            <a:ext cx="5601795" cy="3394075"/>
          </a:xfrm>
        </p:spPr>
      </p:pic>
    </p:spTree>
    <p:extLst>
      <p:ext uri="{BB962C8B-B14F-4D97-AF65-F5344CB8AC3E}">
        <p14:creationId xmlns:p14="http://schemas.microsoft.com/office/powerpoint/2010/main" val="21077680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Force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6172200" y="2571750"/>
            <a:ext cx="2495550" cy="2062103"/>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Directing</a:t>
            </a:r>
          </a:p>
          <a:p>
            <a:pPr algn="r"/>
            <a:r>
              <a:rPr lang="en-US" sz="3200" dirty="0">
                <a:solidFill>
                  <a:schemeClr val="bg1"/>
                </a:solidFill>
                <a:latin typeface="Kamerik205 8" panose="020B0803030600020004" pitchFamily="34" charset="0"/>
                <a:ea typeface="+mj-ea"/>
                <a:cs typeface="+mj-cs"/>
              </a:rPr>
              <a:t>Competing</a:t>
            </a:r>
          </a:p>
          <a:p>
            <a:pPr algn="r"/>
            <a:r>
              <a:rPr lang="en-US" sz="3200" dirty="0">
                <a:solidFill>
                  <a:schemeClr val="bg1"/>
                </a:solidFill>
                <a:latin typeface="Kamerik205 8" panose="020B0803030600020004" pitchFamily="34" charset="0"/>
                <a:ea typeface="+mj-ea"/>
                <a:cs typeface="+mj-cs"/>
              </a:rPr>
              <a:t>Controlling</a:t>
            </a:r>
          </a:p>
          <a:p>
            <a:pPr algn="r"/>
            <a:r>
              <a:rPr lang="en-US" sz="3200" dirty="0">
                <a:solidFill>
                  <a:schemeClr val="bg1"/>
                </a:solidFill>
                <a:latin typeface="Kamerik205 8" panose="020B0803030600020004" pitchFamily="34" charset="0"/>
                <a:ea typeface="+mj-ea"/>
                <a:cs typeface="+mj-cs"/>
              </a:rPr>
              <a:t>Dominating</a:t>
            </a:r>
          </a:p>
        </p:txBody>
      </p:sp>
    </p:spTree>
    <p:extLst>
      <p:ext uri="{BB962C8B-B14F-4D97-AF65-F5344CB8AC3E}">
        <p14:creationId xmlns:p14="http://schemas.microsoft.com/office/powerpoint/2010/main" val="83821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right)">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809374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917005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a:p>
            <a:r>
              <a:rPr lang="en-US" dirty="0"/>
              <a:t>Addresses conflict head-on</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4" name="Rectangle 3">
            <a:extLst>
              <a:ext uri="{FF2B5EF4-FFF2-40B4-BE49-F238E27FC236}">
                <a16:creationId xmlns:a16="http://schemas.microsoft.com/office/drawing/2014/main" id="{2FDF6126-7C9E-5813-B2AD-704BA91631CF}"/>
              </a:ext>
            </a:extLst>
          </p:cNvPr>
          <p:cNvSpPr/>
          <p:nvPr/>
        </p:nvSpPr>
        <p:spPr>
          <a:xfrm>
            <a:off x="1005584" y="4013795"/>
            <a:ext cx="294183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Win/Lose</a:t>
            </a:r>
          </a:p>
        </p:txBody>
      </p:sp>
    </p:spTree>
    <p:extLst>
      <p:ext uri="{BB962C8B-B14F-4D97-AF65-F5344CB8AC3E}">
        <p14:creationId xmlns:p14="http://schemas.microsoft.com/office/powerpoint/2010/main" val="156374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p:txBody>
      </p:sp>
    </p:spTree>
    <p:extLst>
      <p:ext uri="{BB962C8B-B14F-4D97-AF65-F5344CB8AC3E}">
        <p14:creationId xmlns:p14="http://schemas.microsoft.com/office/powerpoint/2010/main" val="1372352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p:txBody>
      </p:sp>
    </p:spTree>
    <p:extLst>
      <p:ext uri="{BB962C8B-B14F-4D97-AF65-F5344CB8AC3E}">
        <p14:creationId xmlns:p14="http://schemas.microsoft.com/office/powerpoint/2010/main" val="680373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dirty="0"/>
              <a:t>Quick resolution is required</a:t>
            </a:r>
          </a:p>
        </p:txBody>
      </p:sp>
    </p:spTree>
    <p:extLst>
      <p:ext uri="{BB962C8B-B14F-4D97-AF65-F5344CB8AC3E}">
        <p14:creationId xmlns:p14="http://schemas.microsoft.com/office/powerpoint/2010/main" val="2058541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dirty="0"/>
              <a:t>Quick resolution is required</a:t>
            </a:r>
          </a:p>
          <a:p>
            <a:r>
              <a:rPr lang="en-US" dirty="0"/>
              <a:t>Last resort to long-lasting conflict</a:t>
            </a:r>
          </a:p>
        </p:txBody>
      </p:sp>
    </p:spTree>
    <p:extLst>
      <p:ext uri="{BB962C8B-B14F-4D97-AF65-F5344CB8AC3E}">
        <p14:creationId xmlns:p14="http://schemas.microsoft.com/office/powerpoint/2010/main" val="1979173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dirty="0"/>
              <a:t>Quick resolution</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278920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dirty="0"/>
              <a:t>Quick resolution</a:t>
            </a:r>
          </a:p>
          <a:p>
            <a:r>
              <a:rPr lang="en-US" dirty="0"/>
              <a:t>Increases self-esteem/respect</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31161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AC76-005F-D64E-76AC-A60D1907EFF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0D02D52-6B50-7D99-3265-8CE121D70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4768" y="1200150"/>
            <a:ext cx="6774464" cy="3394075"/>
          </a:xfrm>
        </p:spPr>
      </p:pic>
    </p:spTree>
    <p:extLst>
      <p:ext uri="{BB962C8B-B14F-4D97-AF65-F5344CB8AC3E}">
        <p14:creationId xmlns:p14="http://schemas.microsoft.com/office/powerpoint/2010/main" val="3762941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p:txBody>
      </p:sp>
    </p:spTree>
    <p:extLst>
      <p:ext uri="{BB962C8B-B14F-4D97-AF65-F5344CB8AC3E}">
        <p14:creationId xmlns:p14="http://schemas.microsoft.com/office/powerpoint/2010/main" val="25370635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p:txBody>
      </p:sp>
    </p:spTree>
    <p:extLst>
      <p:ext uri="{BB962C8B-B14F-4D97-AF65-F5344CB8AC3E}">
        <p14:creationId xmlns:p14="http://schemas.microsoft.com/office/powerpoint/2010/main" val="4133269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dirty="0"/>
              <a:t>Lots of energy</a:t>
            </a:r>
          </a:p>
        </p:txBody>
      </p:sp>
    </p:spTree>
    <p:extLst>
      <p:ext uri="{BB962C8B-B14F-4D97-AF65-F5344CB8AC3E}">
        <p14:creationId xmlns:p14="http://schemas.microsoft.com/office/powerpoint/2010/main" val="1991342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dirty="0"/>
              <a:t>Lots of energy</a:t>
            </a:r>
          </a:p>
          <a:p>
            <a:r>
              <a:rPr lang="en-US" dirty="0"/>
              <a:t>Cannot take advantage of other side’s position</a:t>
            </a:r>
          </a:p>
        </p:txBody>
      </p:sp>
    </p:spTree>
    <p:extLst>
      <p:ext uri="{BB962C8B-B14F-4D97-AF65-F5344CB8AC3E}">
        <p14:creationId xmlns:p14="http://schemas.microsoft.com/office/powerpoint/2010/main" val="13760536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Withdrawal</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6167551" y="4009450"/>
            <a:ext cx="2495550" cy="584775"/>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Avoidance</a:t>
            </a:r>
          </a:p>
        </p:txBody>
      </p:sp>
    </p:spTree>
    <p:extLst>
      <p:ext uri="{BB962C8B-B14F-4D97-AF65-F5344CB8AC3E}">
        <p14:creationId xmlns:p14="http://schemas.microsoft.com/office/powerpoint/2010/main" val="382174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1271926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dirty="0"/>
              <a:t>Not best choice for resolving conflict</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98382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dirty="0"/>
              <a:t>Not best choice for resolving conflict</a:t>
            </a:r>
          </a:p>
          <a:p>
            <a:r>
              <a:rPr lang="en-US" dirty="0"/>
              <a:t>Not giving up – sidestepping or postponing</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502518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p:txBody>
      </p:sp>
    </p:spTree>
    <p:extLst>
      <p:ext uri="{BB962C8B-B14F-4D97-AF65-F5344CB8AC3E}">
        <p14:creationId xmlns:p14="http://schemas.microsoft.com/office/powerpoint/2010/main" val="28115472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p:txBody>
      </p:sp>
    </p:spTree>
    <p:extLst>
      <p:ext uri="{BB962C8B-B14F-4D97-AF65-F5344CB8AC3E}">
        <p14:creationId xmlns:p14="http://schemas.microsoft.com/office/powerpoint/2010/main" val="1383915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5C6C-B92F-5F05-29BE-B85285BC2FB6}"/>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BCABBD87-3C66-54EF-F8A1-F2822F98BF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75464"/>
            <a:ext cx="8229600" cy="2643447"/>
          </a:xfrm>
        </p:spPr>
      </p:pic>
    </p:spTree>
    <p:extLst>
      <p:ext uri="{BB962C8B-B14F-4D97-AF65-F5344CB8AC3E}">
        <p14:creationId xmlns:p14="http://schemas.microsoft.com/office/powerpoint/2010/main" val="879395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dirty="0"/>
              <a:t>When postponing response is beneficial</a:t>
            </a:r>
          </a:p>
        </p:txBody>
      </p:sp>
    </p:spTree>
    <p:extLst>
      <p:ext uri="{BB962C8B-B14F-4D97-AF65-F5344CB8AC3E}">
        <p14:creationId xmlns:p14="http://schemas.microsoft.com/office/powerpoint/2010/main" val="3086930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dirty="0"/>
              <a:t>When postponing response is beneficial</a:t>
            </a:r>
          </a:p>
          <a:p>
            <a:r>
              <a:rPr lang="en-US" sz="2200" dirty="0"/>
              <a:t>No chance of getting concerns met</a:t>
            </a:r>
          </a:p>
        </p:txBody>
      </p:sp>
    </p:spTree>
    <p:extLst>
      <p:ext uri="{BB962C8B-B14F-4D97-AF65-F5344CB8AC3E}">
        <p14:creationId xmlns:p14="http://schemas.microsoft.com/office/powerpoint/2010/main" val="190968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10000"/>
          </a:bodyPr>
          <a:lstStyle/>
          <a:p>
            <a:r>
              <a:rPr lang="en-US" dirty="0"/>
              <a:t>Trivial issue not worth effort</a:t>
            </a:r>
          </a:p>
          <a:p>
            <a:r>
              <a:rPr lang="en-US" dirty="0"/>
              <a:t>More important pressing issues</a:t>
            </a:r>
          </a:p>
          <a:p>
            <a:r>
              <a:rPr lang="en-US" dirty="0"/>
              <a:t>When postponing response is beneficial</a:t>
            </a:r>
          </a:p>
          <a:p>
            <a:r>
              <a:rPr lang="en-US" dirty="0"/>
              <a:t>No chance of getting concerns met</a:t>
            </a:r>
          </a:p>
          <a:p>
            <a:r>
              <a:rPr lang="en-US" dirty="0"/>
              <a:t>Have to deal with hostility</a:t>
            </a:r>
          </a:p>
        </p:txBody>
      </p:sp>
    </p:spTree>
    <p:extLst>
      <p:ext uri="{BB962C8B-B14F-4D97-AF65-F5344CB8AC3E}">
        <p14:creationId xmlns:p14="http://schemas.microsoft.com/office/powerpoint/2010/main" val="11485196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20000"/>
          </a:bodyPr>
          <a:lstStyle/>
          <a:p>
            <a:r>
              <a:rPr lang="en-US" dirty="0"/>
              <a:t>Trivial issue not worth effort</a:t>
            </a:r>
          </a:p>
          <a:p>
            <a:r>
              <a:rPr lang="en-US" dirty="0"/>
              <a:t>More important pressing issues</a:t>
            </a:r>
          </a:p>
          <a:p>
            <a:r>
              <a:rPr lang="en-US" dirty="0"/>
              <a:t>When postponing response is beneficial</a:t>
            </a:r>
          </a:p>
          <a:p>
            <a:r>
              <a:rPr lang="en-US" dirty="0"/>
              <a:t>No chance of getting concerns met</a:t>
            </a:r>
          </a:p>
          <a:p>
            <a:r>
              <a:rPr lang="en-US" dirty="0"/>
              <a:t>Have to deal with hostility</a:t>
            </a:r>
          </a:p>
          <a:p>
            <a:r>
              <a:rPr lang="en-US" dirty="0"/>
              <a:t>Unable to handle conflict</a:t>
            </a:r>
          </a:p>
        </p:txBody>
      </p:sp>
    </p:spTree>
    <p:extLst>
      <p:ext uri="{BB962C8B-B14F-4D97-AF65-F5344CB8AC3E}">
        <p14:creationId xmlns:p14="http://schemas.microsoft.com/office/powerpoint/2010/main" val="6980589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you are in a most favorable circumstance</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547643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you are in a most favorable circumstance</a:t>
            </a:r>
          </a:p>
          <a:p>
            <a:r>
              <a:rPr lang="en-US" dirty="0"/>
              <a:t>Low stress approach</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499298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you are in a most favorable circumstance</a:t>
            </a:r>
          </a:p>
          <a:p>
            <a:r>
              <a:rPr lang="en-US" dirty="0"/>
              <a:t>Low stress approach</a:t>
            </a:r>
          </a:p>
          <a:p>
            <a:r>
              <a:rPr lang="en-US" dirty="0"/>
              <a:t>Ability/time to focus on more important/urgent issues</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13741028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normAutofit lnSpcReduction="10000"/>
          </a:bodyPr>
          <a:lstStyle/>
          <a:p>
            <a:r>
              <a:rPr lang="en-US" dirty="0"/>
              <a:t>Postpone until you are in a most favorable circumstance</a:t>
            </a:r>
          </a:p>
          <a:p>
            <a:r>
              <a:rPr lang="en-US" dirty="0"/>
              <a:t>Low stress approach</a:t>
            </a:r>
          </a:p>
          <a:p>
            <a:r>
              <a:rPr lang="en-US" dirty="0"/>
              <a:t>Ability/time to focus on more important/urgent issues</a:t>
            </a:r>
          </a:p>
          <a:p>
            <a:r>
              <a:rPr lang="en-US" dirty="0"/>
              <a:t>Time to be better prepared</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94964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p:txBody>
      </p:sp>
    </p:spTree>
    <p:extLst>
      <p:ext uri="{BB962C8B-B14F-4D97-AF65-F5344CB8AC3E}">
        <p14:creationId xmlns:p14="http://schemas.microsoft.com/office/powerpoint/2010/main" val="35600977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dirty="0"/>
              <a:t>Interpreted as agreement</a:t>
            </a:r>
          </a:p>
        </p:txBody>
      </p:sp>
    </p:spTree>
    <p:extLst>
      <p:ext uri="{BB962C8B-B14F-4D97-AF65-F5344CB8AC3E}">
        <p14:creationId xmlns:p14="http://schemas.microsoft.com/office/powerpoint/2010/main" val="366654055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8129</Words>
  <Application>Microsoft Office PowerPoint</Application>
  <PresentationFormat>On-screen Show (16:9)</PresentationFormat>
  <Paragraphs>801</Paragraphs>
  <Slides>140</Slides>
  <Notes>115</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140</vt:i4>
      </vt:variant>
    </vt:vector>
  </HeadingPairs>
  <TitlesOfParts>
    <vt:vector size="149" baseType="lpstr">
      <vt:lpstr>Arial</vt:lpstr>
      <vt:lpstr>Calibri</vt:lpstr>
      <vt:lpstr>Kamerik205 8</vt:lpstr>
      <vt:lpstr>Times New Roman</vt:lpstr>
      <vt:lpstr>Custom Design</vt:lpstr>
      <vt:lpstr>Visual Studio Live! Las Vegas 2017</vt:lpstr>
      <vt:lpstr>1_Custom Design</vt:lpstr>
      <vt:lpstr>Visual Studio Live! Las Vegas 2018</vt:lpstr>
      <vt:lpstr>Visual Studio Live! Austin 2018</vt:lpstr>
      <vt:lpstr>PowerPoint Presentation</vt:lpstr>
      <vt:lpstr>Who is Chad Green</vt:lpstr>
      <vt:lpstr>Who is Chad Green</vt:lpstr>
      <vt:lpstr>Agenda</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What is conflict?</vt:lpstr>
      <vt:lpstr>PowerPoint Presentation</vt:lpstr>
      <vt:lpstr>PowerPoint Presentation</vt:lpstr>
      <vt:lpstr>Approaches to Conflict Resolution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Accommodation</vt:lpstr>
      <vt:lpstr>Accommodation</vt:lpstr>
      <vt:lpstr>Accommodation</vt:lpstr>
      <vt:lpstr>Accommodation</vt:lpstr>
      <vt:lpstr>Accommodation</vt:lpstr>
      <vt:lpstr>Accommodation</vt:lpstr>
      <vt:lpstr>Accommodation</vt:lpstr>
      <vt:lpstr>Accommodation</vt:lpstr>
      <vt:lpstr>Accommodation</vt:lpstr>
      <vt:lpstr>Accommodation</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Karpman Drama Triangle</vt:lpstr>
      <vt:lpstr>Karpman Drama Triangle</vt:lpstr>
      <vt:lpstr>Karpman Drama Triangle</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 - Analysis</vt:lpstr>
      <vt:lpstr>Little Red Riding Hood - Analysis</vt:lpstr>
      <vt:lpstr>Little Red Riding Hood - Analysis</vt:lpstr>
      <vt:lpstr>Little Red Riding Hood - Analysis</vt:lpstr>
      <vt:lpstr>Pied Piper</vt:lpstr>
      <vt:lpstr>Pied Piper - Analysis</vt:lpstr>
      <vt:lpstr>Cinderella</vt:lpstr>
      <vt:lpstr>Cinderella - Analysis</vt:lpstr>
      <vt:lpstr>Software Development Team</vt:lpstr>
      <vt:lpstr>Software Development Team Scenario</vt:lpstr>
      <vt:lpstr>Software Development Team Scenario</vt:lpstr>
      <vt:lpstr>Software Development Team Scenario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2023-02-11T16:42:39Z</dcterms:modified>
</cp:coreProperties>
</file>